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9" r:id="rId4"/>
    <p:sldId id="260" r:id="rId5"/>
    <p:sldId id="261" r:id="rId6"/>
    <p:sldId id="262" r:id="rId7"/>
    <p:sldId id="263" r:id="rId8"/>
    <p:sldId id="264" r:id="rId9"/>
    <p:sldId id="265" r:id="rId10"/>
    <p:sldId id="266" r:id="rId11"/>
    <p:sldId id="267" r:id="rId12"/>
    <p:sldId id="272" r:id="rId13"/>
    <p:sldId id="268" r:id="rId14"/>
    <p:sldId id="269" r:id="rId15"/>
    <p:sldId id="271" r:id="rId16"/>
    <p:sldId id="270" r:id="rId17"/>
    <p:sldId id="274" r:id="rId18"/>
    <p:sldId id="273"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p:restoredTop sz="85932" autoAdjust="0"/>
  </p:normalViewPr>
  <p:slideViewPr>
    <p:cSldViewPr>
      <p:cViewPr varScale="1">
        <p:scale>
          <a:sx n="63" d="100"/>
          <a:sy n="63" d="100"/>
        </p:scale>
        <p:origin x="-159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7A8266-4975-4E29-ADAF-A3E07ECF833C}" type="datetimeFigureOut">
              <a:rPr lang="ru-RU" smtClean="0"/>
              <a:t>23.04.2013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46FAF8-A3D0-4D77-AC7D-9694B9400F6C}" type="slidenum">
              <a:rPr lang="ru-RU" smtClean="0"/>
              <a:t>‹#›</a:t>
            </a:fld>
            <a:endParaRPr lang="ru-RU"/>
          </a:p>
        </p:txBody>
      </p:sp>
    </p:spTree>
    <p:extLst>
      <p:ext uri="{BB962C8B-B14F-4D97-AF65-F5344CB8AC3E}">
        <p14:creationId xmlns:p14="http://schemas.microsoft.com/office/powerpoint/2010/main" val="305696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346FAF8-A3D0-4D77-AC7D-9694B9400F6C}" type="slidenum">
              <a:rPr lang="ru-RU" smtClean="0"/>
              <a:t>14</a:t>
            </a:fld>
            <a:endParaRPr lang="ru-RU"/>
          </a:p>
        </p:txBody>
      </p:sp>
    </p:spTree>
    <p:extLst>
      <p:ext uri="{BB962C8B-B14F-4D97-AF65-F5344CB8AC3E}">
        <p14:creationId xmlns:p14="http://schemas.microsoft.com/office/powerpoint/2010/main" val="39222990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4" name="Picture 7"/>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074" name="Rectangle 2"/>
          <p:cNvSpPr>
            <a:spLocks noGrp="1" noChangeArrowheads="1"/>
          </p:cNvSpPr>
          <p:nvPr>
            <p:ph type="ctrTitle"/>
          </p:nvPr>
        </p:nvSpPr>
        <p:spPr>
          <a:xfrm>
            <a:off x="685800" y="2130425"/>
            <a:ext cx="7772400" cy="1470025"/>
          </a:xfrm>
        </p:spPr>
        <p:txBody>
          <a:bodyPr/>
          <a:lstStyle>
            <a:lvl1pPr>
              <a:defRPr/>
            </a:lvl1pPr>
          </a:lstStyle>
          <a:p>
            <a:r>
              <a:rPr lang="ru-RU" smtClean="0"/>
              <a:t>Образец заголовка</a:t>
            </a:r>
            <a:endParaRPr lang="ru-RU"/>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ru-RU" smtClean="0"/>
              <a:t>Образец подзаголовка</a:t>
            </a:r>
            <a:endParaRPr lang="ru-RU"/>
          </a:p>
        </p:txBody>
      </p:sp>
      <p:sp>
        <p:nvSpPr>
          <p:cNvPr id="5" name="Rectangle 8"/>
          <p:cNvSpPr>
            <a:spLocks noGrp="1" noChangeArrowheads="1"/>
          </p:cNvSpPr>
          <p:nvPr>
            <p:ph type="dt" sz="half" idx="10"/>
          </p:nvPr>
        </p:nvSpPr>
        <p:spPr/>
        <p:txBody>
          <a:bodyPr/>
          <a:lstStyle>
            <a:lvl1pPr>
              <a:defRPr/>
            </a:lvl1pPr>
          </a:lstStyle>
          <a:p>
            <a:pPr>
              <a:defRPr/>
            </a:pPr>
            <a:endParaRPr lang="ru-RU"/>
          </a:p>
        </p:txBody>
      </p:sp>
      <p:sp>
        <p:nvSpPr>
          <p:cNvPr id="6" name="Rectangle 9"/>
          <p:cNvSpPr>
            <a:spLocks noGrp="1" noChangeArrowheads="1"/>
          </p:cNvSpPr>
          <p:nvPr>
            <p:ph type="ftr" sz="quarter" idx="11"/>
          </p:nvPr>
        </p:nvSpPr>
        <p:spPr/>
        <p:txBody>
          <a:bodyPr/>
          <a:lstStyle>
            <a:lvl1pPr>
              <a:defRPr/>
            </a:lvl1pPr>
          </a:lstStyle>
          <a:p>
            <a:pPr>
              <a:defRPr/>
            </a:pPr>
            <a:endParaRPr lang="ru-RU"/>
          </a:p>
        </p:txBody>
      </p:sp>
      <p:sp>
        <p:nvSpPr>
          <p:cNvPr id="7" name="Rectangle 10"/>
          <p:cNvSpPr>
            <a:spLocks noGrp="1" noChangeArrowheads="1"/>
          </p:cNvSpPr>
          <p:nvPr>
            <p:ph type="sldNum" sz="quarter" idx="12"/>
          </p:nvPr>
        </p:nvSpPr>
        <p:spPr/>
        <p:txBody>
          <a:bodyPr/>
          <a:lstStyle>
            <a:lvl1pPr>
              <a:defRPr/>
            </a:lvl1pPr>
          </a:lstStyle>
          <a:p>
            <a:pPr>
              <a:defRPr/>
            </a:pPr>
            <a:fld id="{497FFC97-9079-4BFB-9C49-4CA601FA4856}"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CE4D34FE-C00D-4A6D-A9F4-736F9D507901}"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2763"/>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533400"/>
            <a:ext cx="6019800" cy="55927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A8F3295E-1DC7-4402-8EE7-6E4688FE7BA7}"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3EF15B44-3C83-45B7-B926-5A9C02D725C0}"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829D2FC2-8455-40E5-BBC1-3663046A8B42}"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685800" y="1981200"/>
            <a:ext cx="3848100" cy="4144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86300" y="1981200"/>
            <a:ext cx="3848100" cy="4144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20C0555B-1775-42CA-B01E-7438C34D918A}"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9E037554-A515-49F6-97A4-45C3F3265075}"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92166C59-AD81-41AA-91B7-8B2721A29B5B}"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4313E432-B841-45A3-B712-E98FCEE073C8}"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BC9652B4-E8FF-4EA8-A574-790201201EC9}"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21D380DD-34DE-4B9A-9421-9C62FA8090BE}"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1026" name="Picture 7"/>
          <p:cNvPicPr>
            <a:picLocks noChangeAspect="1" noChangeArrowheads="1"/>
          </p:cNvPicPr>
          <p:nvPr/>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5334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8" name="Rectangle 3"/>
          <p:cNvSpPr>
            <a:spLocks noGrp="1" noChangeArrowheads="1"/>
          </p:cNvSpPr>
          <p:nvPr>
            <p:ph type="body" idx="1"/>
          </p:nvPr>
        </p:nvSpPr>
        <p:spPr bwMode="auto">
          <a:xfrm>
            <a:off x="685800" y="1981200"/>
            <a:ext cx="7848600" cy="4144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2"/>
                </a:solidFill>
              </a:defRPr>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chemeClr val="tx2"/>
                </a:solidFill>
              </a:defRPr>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2"/>
                </a:solidFill>
              </a:defRPr>
            </a:lvl1pPr>
          </a:lstStyle>
          <a:p>
            <a:pPr>
              <a:defRPr/>
            </a:pPr>
            <a:fld id="{455640BD-66BE-4EA4-9B2A-4CBE3A58E532}"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ahoma" pitchFamily="34" charset="0"/>
        </a:defRPr>
      </a:lvl2pPr>
      <a:lvl3pPr algn="ctr" rtl="0" eaLnBrk="0" fontAlgn="base" hangingPunct="0">
        <a:spcBef>
          <a:spcPct val="0"/>
        </a:spcBef>
        <a:spcAft>
          <a:spcPct val="0"/>
        </a:spcAft>
        <a:defRPr sz="4000">
          <a:solidFill>
            <a:schemeClr val="tx2"/>
          </a:solidFill>
          <a:latin typeface="Tahoma" pitchFamily="34" charset="0"/>
        </a:defRPr>
      </a:lvl3pPr>
      <a:lvl4pPr algn="ctr" rtl="0" eaLnBrk="0" fontAlgn="base" hangingPunct="0">
        <a:spcBef>
          <a:spcPct val="0"/>
        </a:spcBef>
        <a:spcAft>
          <a:spcPct val="0"/>
        </a:spcAft>
        <a:defRPr sz="4000">
          <a:solidFill>
            <a:schemeClr val="tx2"/>
          </a:solidFill>
          <a:latin typeface="Tahoma" pitchFamily="34" charset="0"/>
        </a:defRPr>
      </a:lvl4pPr>
      <a:lvl5pPr algn="ctr" rtl="0" eaLnBrk="0" fontAlgn="base" hangingPunct="0">
        <a:spcBef>
          <a:spcPct val="0"/>
        </a:spcBef>
        <a:spcAft>
          <a:spcPct val="0"/>
        </a:spcAft>
        <a:defRPr sz="4000">
          <a:solidFill>
            <a:schemeClr val="tx2"/>
          </a:solidFill>
          <a:latin typeface="Tahoma" pitchFamily="34" charset="0"/>
        </a:defRPr>
      </a:lvl5pPr>
      <a:lvl6pPr marL="457200" algn="ctr" rtl="0" eaLnBrk="1" fontAlgn="base" hangingPunct="1">
        <a:spcBef>
          <a:spcPct val="0"/>
        </a:spcBef>
        <a:spcAft>
          <a:spcPct val="0"/>
        </a:spcAft>
        <a:defRPr sz="4000">
          <a:solidFill>
            <a:schemeClr val="tx2"/>
          </a:solidFill>
          <a:latin typeface="Tahoma" pitchFamily="34" charset="0"/>
        </a:defRPr>
      </a:lvl6pPr>
      <a:lvl7pPr marL="914400" algn="ctr" rtl="0" eaLnBrk="1" fontAlgn="base" hangingPunct="1">
        <a:spcBef>
          <a:spcPct val="0"/>
        </a:spcBef>
        <a:spcAft>
          <a:spcPct val="0"/>
        </a:spcAft>
        <a:defRPr sz="4000">
          <a:solidFill>
            <a:schemeClr val="tx2"/>
          </a:solidFill>
          <a:latin typeface="Tahoma" pitchFamily="34" charset="0"/>
        </a:defRPr>
      </a:lvl7pPr>
      <a:lvl8pPr marL="1371600" algn="ctr" rtl="0" eaLnBrk="1" fontAlgn="base" hangingPunct="1">
        <a:spcBef>
          <a:spcPct val="0"/>
        </a:spcBef>
        <a:spcAft>
          <a:spcPct val="0"/>
        </a:spcAft>
        <a:defRPr sz="4000">
          <a:solidFill>
            <a:schemeClr val="tx2"/>
          </a:solidFill>
          <a:latin typeface="Tahoma" pitchFamily="34" charset="0"/>
        </a:defRPr>
      </a:lvl8pPr>
      <a:lvl9pPr marL="1828800" algn="ctr" rtl="0" eaLnBrk="1" fontAlgn="base" hangingPunct="1">
        <a:spcBef>
          <a:spcPct val="0"/>
        </a:spcBef>
        <a:spcAft>
          <a:spcPct val="0"/>
        </a:spcAft>
        <a:defRPr sz="4000">
          <a:solidFill>
            <a:schemeClr val="tx2"/>
          </a:solidFill>
          <a:latin typeface="Tahoma" pitchFamily="34" charset="0"/>
        </a:defRPr>
      </a:lvl9pPr>
    </p:titleStyle>
    <p:bodyStyle>
      <a:lvl1pPr marL="342900" indent="-342900" algn="l" rtl="0" eaLnBrk="0" fontAlgn="base" hangingPunct="0">
        <a:spcBef>
          <a:spcPct val="20000"/>
        </a:spcBef>
        <a:spcAft>
          <a:spcPct val="0"/>
        </a:spcAft>
        <a:buChar char="•"/>
        <a:defRPr sz="28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2"/>
          </a:solidFill>
          <a:latin typeface="+mn-lt"/>
        </a:defRPr>
      </a:lvl2pPr>
      <a:lvl3pPr marL="1143000" indent="-228600" algn="l" rtl="0" eaLnBrk="0" fontAlgn="base" hangingPunct="0">
        <a:spcBef>
          <a:spcPct val="20000"/>
        </a:spcBef>
        <a:spcAft>
          <a:spcPct val="0"/>
        </a:spcAft>
        <a:buChar char="•"/>
        <a:defRPr sz="2000">
          <a:solidFill>
            <a:schemeClr val="tx2"/>
          </a:solidFill>
          <a:latin typeface="+mn-lt"/>
        </a:defRPr>
      </a:lvl3pPr>
      <a:lvl4pPr marL="1600200" indent="-228600" algn="l" rtl="0" eaLnBrk="0" fontAlgn="base" hangingPunct="0">
        <a:spcBef>
          <a:spcPct val="20000"/>
        </a:spcBef>
        <a:spcAft>
          <a:spcPct val="0"/>
        </a:spcAft>
        <a:buChar char="–"/>
        <a:defRPr>
          <a:solidFill>
            <a:schemeClr val="tx2"/>
          </a:solidFill>
          <a:latin typeface="+mn-lt"/>
        </a:defRPr>
      </a:lvl4pPr>
      <a:lvl5pPr marL="2057400" indent="-228600" algn="l" rtl="0" eaLnBrk="0" fontAlgn="base" hangingPunct="0">
        <a:spcBef>
          <a:spcPct val="20000"/>
        </a:spcBef>
        <a:spcAft>
          <a:spcPct val="0"/>
        </a:spcAft>
        <a:buChar char="»"/>
        <a:defRPr>
          <a:solidFill>
            <a:schemeClr val="tx2"/>
          </a:solidFill>
          <a:latin typeface="+mn-lt"/>
        </a:defRPr>
      </a:lvl5pPr>
      <a:lvl6pPr marL="2514600" indent="-228600" algn="l" rtl="0" eaLnBrk="1" fontAlgn="base" hangingPunct="1">
        <a:spcBef>
          <a:spcPct val="20000"/>
        </a:spcBef>
        <a:spcAft>
          <a:spcPct val="0"/>
        </a:spcAft>
        <a:buChar char="»"/>
        <a:defRPr>
          <a:solidFill>
            <a:schemeClr val="tx2"/>
          </a:solidFill>
          <a:latin typeface="+mn-lt"/>
        </a:defRPr>
      </a:lvl6pPr>
      <a:lvl7pPr marL="2971800" indent="-228600" algn="l" rtl="0" eaLnBrk="1" fontAlgn="base" hangingPunct="1">
        <a:spcBef>
          <a:spcPct val="20000"/>
        </a:spcBef>
        <a:spcAft>
          <a:spcPct val="0"/>
        </a:spcAft>
        <a:buChar char="»"/>
        <a:defRPr>
          <a:solidFill>
            <a:schemeClr val="tx2"/>
          </a:solidFill>
          <a:latin typeface="+mn-lt"/>
        </a:defRPr>
      </a:lvl7pPr>
      <a:lvl8pPr marL="3429000" indent="-228600" algn="l" rtl="0" eaLnBrk="1" fontAlgn="base" hangingPunct="1">
        <a:spcBef>
          <a:spcPct val="20000"/>
        </a:spcBef>
        <a:spcAft>
          <a:spcPct val="0"/>
        </a:spcAft>
        <a:buChar char="»"/>
        <a:defRPr>
          <a:solidFill>
            <a:schemeClr val="tx2"/>
          </a:solidFill>
          <a:latin typeface="+mn-lt"/>
        </a:defRPr>
      </a:lvl8pPr>
      <a:lvl9pPr marL="3886200" indent="-228600" algn="l" rtl="0" eaLnBrk="1" fontAlgn="base" hangingPunct="1">
        <a:spcBef>
          <a:spcPct val="20000"/>
        </a:spcBef>
        <a:spcAft>
          <a:spcPct val="0"/>
        </a:spcAft>
        <a:buChar char="»"/>
        <a:defRPr>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1.xml"/><Relationship Id="rId6" Type="http://schemas.openxmlformats.org/officeDocument/2006/relationships/image" Target="../media/image7.gif"/><Relationship Id="rId5" Type="http://schemas.openxmlformats.org/officeDocument/2006/relationships/image" Target="../media/image6.gif"/><Relationship Id="rId4" Type="http://schemas.openxmlformats.org/officeDocument/2006/relationships/image" Target="../media/image5.gif"/></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freecode.pspo.perm.ru/436/work/ss/ist_ch.html" TargetMode="External"/><Relationship Id="rId2" Type="http://schemas.openxmlformats.org/officeDocument/2006/relationships/hyperlink" Target="http://storyof.ru/chisla/istoriya-poyavleniya-matematicheskoj-drobi/" TargetMode="External"/><Relationship Id="rId1" Type="http://schemas.openxmlformats.org/officeDocument/2006/relationships/slideLayout" Target="../slideLayouts/slideLayout2.xml"/><Relationship Id="rId4" Type="http://schemas.openxmlformats.org/officeDocument/2006/relationships/hyperlink" Target="http://www.referatwork.ru/"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785786" y="1643050"/>
            <a:ext cx="7772400" cy="1470025"/>
          </a:xfrm>
        </p:spPr>
        <p:txBody>
          <a:bodyPr/>
          <a:lstStyle/>
          <a:p>
            <a:pPr eaLnBrk="1" hangingPunct="1"/>
            <a:r>
              <a:rPr lang="ru-RU" sz="3600" b="1" dirty="0" smtClean="0">
                <a:solidFill>
                  <a:srgbClr val="FF0000"/>
                </a:solidFill>
              </a:rPr>
              <a:t>Дроби в Древнем Египте, Вавилоне, Риме. История открытия десятичных дробей</a:t>
            </a:r>
            <a:endParaRPr lang="ru-RU" sz="3600" dirty="0" smtClean="0">
              <a:solidFill>
                <a:srgbClr val="FF0000"/>
              </a:solidFill>
            </a:endParaRPr>
          </a:p>
        </p:txBody>
      </p:sp>
      <p:pic>
        <p:nvPicPr>
          <p:cNvPr id="3076" name="Рисунок 4" descr="children_0120.gif"/>
          <p:cNvPicPr>
            <a:picLocks noChangeAspect="1"/>
          </p:cNvPicPr>
          <p:nvPr/>
        </p:nvPicPr>
        <p:blipFill>
          <a:blip r:embed="rId2" cstate="print"/>
          <a:srcRect/>
          <a:stretch>
            <a:fillRect/>
          </a:stretch>
        </p:blipFill>
        <p:spPr bwMode="auto">
          <a:xfrm>
            <a:off x="7596188" y="5300663"/>
            <a:ext cx="1222375" cy="1368425"/>
          </a:xfrm>
          <a:prstGeom prst="rect">
            <a:avLst/>
          </a:prstGeom>
          <a:noFill/>
          <a:ln w="9525">
            <a:noFill/>
            <a:miter lim="800000"/>
            <a:headEnd/>
            <a:tailEnd/>
          </a:ln>
        </p:spPr>
      </p:pic>
      <p:pic>
        <p:nvPicPr>
          <p:cNvPr id="3077" name="Рисунок 5" descr="children_0170.gif"/>
          <p:cNvPicPr>
            <a:picLocks noChangeAspect="1"/>
          </p:cNvPicPr>
          <p:nvPr/>
        </p:nvPicPr>
        <p:blipFill>
          <a:blip r:embed="rId3" cstate="print"/>
          <a:srcRect/>
          <a:stretch>
            <a:fillRect/>
          </a:stretch>
        </p:blipFill>
        <p:spPr bwMode="auto">
          <a:xfrm>
            <a:off x="6804025" y="2924175"/>
            <a:ext cx="1223963" cy="1958975"/>
          </a:xfrm>
          <a:prstGeom prst="rect">
            <a:avLst/>
          </a:prstGeom>
          <a:noFill/>
          <a:ln w="9525">
            <a:noFill/>
            <a:miter lim="800000"/>
            <a:headEnd/>
            <a:tailEnd/>
          </a:ln>
        </p:spPr>
      </p:pic>
      <p:pic>
        <p:nvPicPr>
          <p:cNvPr id="3078" name="Рисунок 6" descr="children_0133.gif"/>
          <p:cNvPicPr>
            <a:picLocks noChangeAspect="1"/>
          </p:cNvPicPr>
          <p:nvPr/>
        </p:nvPicPr>
        <p:blipFill>
          <a:blip r:embed="rId4" cstate="print"/>
          <a:srcRect/>
          <a:stretch>
            <a:fillRect/>
          </a:stretch>
        </p:blipFill>
        <p:spPr bwMode="auto">
          <a:xfrm>
            <a:off x="1042988" y="5153025"/>
            <a:ext cx="3810000" cy="1704975"/>
          </a:xfrm>
          <a:prstGeom prst="rect">
            <a:avLst/>
          </a:prstGeom>
          <a:noFill/>
          <a:ln w="9525">
            <a:noFill/>
            <a:miter lim="800000"/>
            <a:headEnd/>
            <a:tailEnd/>
          </a:ln>
        </p:spPr>
      </p:pic>
      <p:pic>
        <p:nvPicPr>
          <p:cNvPr id="3079" name="Рисунок 7" descr="children_0127.gif"/>
          <p:cNvPicPr>
            <a:picLocks noChangeAspect="1"/>
          </p:cNvPicPr>
          <p:nvPr/>
        </p:nvPicPr>
        <p:blipFill>
          <a:blip r:embed="rId5" cstate="print"/>
          <a:srcRect/>
          <a:stretch>
            <a:fillRect/>
          </a:stretch>
        </p:blipFill>
        <p:spPr bwMode="auto">
          <a:xfrm>
            <a:off x="7524750" y="188913"/>
            <a:ext cx="1368425" cy="1674812"/>
          </a:xfrm>
          <a:prstGeom prst="rect">
            <a:avLst/>
          </a:prstGeom>
          <a:noFill/>
          <a:ln w="9525">
            <a:noFill/>
            <a:miter lim="800000"/>
            <a:headEnd/>
            <a:tailEnd/>
          </a:ln>
        </p:spPr>
      </p:pic>
      <p:pic>
        <p:nvPicPr>
          <p:cNvPr id="3080" name="Рисунок 8" descr="children_0166.gif"/>
          <p:cNvPicPr>
            <a:picLocks noChangeAspect="1"/>
          </p:cNvPicPr>
          <p:nvPr/>
        </p:nvPicPr>
        <p:blipFill>
          <a:blip r:embed="rId6" cstate="print"/>
          <a:srcRect/>
          <a:stretch>
            <a:fillRect/>
          </a:stretch>
        </p:blipFill>
        <p:spPr bwMode="auto">
          <a:xfrm>
            <a:off x="250825" y="2708275"/>
            <a:ext cx="1257300" cy="1524000"/>
          </a:xfrm>
          <a:prstGeom prst="rect">
            <a:avLst/>
          </a:prstGeom>
          <a:noFill/>
          <a:ln w="9525">
            <a:noFill/>
            <a:miter lim="800000"/>
            <a:headEnd/>
            <a:tailEnd/>
          </a:ln>
        </p:spPr>
      </p:pic>
      <p:sp>
        <p:nvSpPr>
          <p:cNvPr id="11" name="Подзаголовок 10"/>
          <p:cNvSpPr>
            <a:spLocks noGrp="1"/>
          </p:cNvSpPr>
          <p:nvPr>
            <p:ph type="subTitle" idx="1"/>
          </p:nvPr>
        </p:nvSpPr>
        <p:spPr/>
        <p:txBody>
          <a:bodyPr/>
          <a:lstStyle/>
          <a:p>
            <a:pPr algn="l"/>
            <a:r>
              <a:rPr lang="ru-RU" sz="2400" dirty="0" smtClean="0"/>
              <a:t>			Выполнили: учителя 		математики Кузнецова Л.А., 		Рубцова Т.Г.</a:t>
            </a:r>
            <a:endParaRPr lang="ru-RU"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980728"/>
            <a:ext cx="7200800" cy="400110"/>
          </a:xfrm>
          <a:prstGeom prst="rect">
            <a:avLst/>
          </a:prstGeom>
        </p:spPr>
        <p:txBody>
          <a:bodyPr wrap="square">
            <a:spAutoFit/>
          </a:bodyPr>
          <a:lstStyle/>
          <a:p>
            <a:pPr algn="ctr" eaLnBrk="1" hangingPunct="1">
              <a:spcBef>
                <a:spcPct val="50000"/>
              </a:spcBef>
            </a:pPr>
            <a:r>
              <a:rPr lang="ru-RU" sz="2000" b="1" dirty="0">
                <a:latin typeface="Times New Roman" pitchFamily="18" charset="0"/>
              </a:rPr>
              <a:t>1592 г. - в записи дробей впервые встречается запятая</a:t>
            </a:r>
            <a:r>
              <a:rPr lang="ru-RU" dirty="0">
                <a:solidFill>
                  <a:srgbClr val="000000"/>
                </a:solidFill>
                <a:latin typeface="Times New Roman" pitchFamily="18" charset="0"/>
              </a:rPr>
              <a:t>.</a:t>
            </a:r>
          </a:p>
        </p:txBody>
      </p:sp>
      <p:sp>
        <p:nvSpPr>
          <p:cNvPr id="3" name="Прямоугольник 2"/>
          <p:cNvSpPr/>
          <p:nvPr/>
        </p:nvSpPr>
        <p:spPr>
          <a:xfrm>
            <a:off x="971600" y="1882826"/>
            <a:ext cx="7056784" cy="1200329"/>
          </a:xfrm>
          <a:prstGeom prst="rect">
            <a:avLst/>
          </a:prstGeom>
        </p:spPr>
        <p:txBody>
          <a:bodyPr wrap="square">
            <a:spAutoFit/>
          </a:bodyPr>
          <a:lstStyle/>
          <a:p>
            <a:r>
              <a:rPr lang="en-US" sz="2000" dirty="0">
                <a:latin typeface="Times New Roman" pitchFamily="18" charset="0"/>
              </a:rPr>
              <a:t> </a:t>
            </a:r>
            <a:r>
              <a:rPr lang="ru-RU" sz="2400" b="1" dirty="0">
                <a:solidFill>
                  <a:srgbClr val="000000"/>
                </a:solidFill>
                <a:latin typeface="Times New Roman" pitchFamily="18" charset="0"/>
              </a:rPr>
              <a:t>1617</a:t>
            </a:r>
            <a:r>
              <a:rPr lang="ru-RU" sz="2400" dirty="0">
                <a:solidFill>
                  <a:srgbClr val="000000"/>
                </a:solidFill>
                <a:latin typeface="Times New Roman" pitchFamily="18" charset="0"/>
              </a:rPr>
              <a:t> г. - шотландский математик </a:t>
            </a:r>
            <a:r>
              <a:rPr lang="ru-RU" sz="2400" b="1" dirty="0">
                <a:solidFill>
                  <a:srgbClr val="000000"/>
                </a:solidFill>
                <a:latin typeface="Times New Roman" pitchFamily="18" charset="0"/>
              </a:rPr>
              <a:t>Джон Непер</a:t>
            </a:r>
            <a:r>
              <a:rPr lang="ru-RU" sz="2400" dirty="0">
                <a:solidFill>
                  <a:srgbClr val="000000"/>
                </a:solidFill>
                <a:latin typeface="Times New Roman" pitchFamily="18" charset="0"/>
              </a:rPr>
              <a:t> </a:t>
            </a:r>
            <a:r>
              <a:rPr lang="en-US" sz="2400" dirty="0">
                <a:solidFill>
                  <a:srgbClr val="000000"/>
                </a:solidFill>
                <a:latin typeface="Times New Roman" pitchFamily="18" charset="0"/>
              </a:rPr>
              <a:t> </a:t>
            </a:r>
          </a:p>
          <a:p>
            <a:r>
              <a:rPr lang="ru-RU" sz="2400" dirty="0" smtClean="0">
                <a:solidFill>
                  <a:srgbClr val="000000"/>
                </a:solidFill>
                <a:latin typeface="Times New Roman" pitchFamily="18" charset="0"/>
              </a:rPr>
              <a:t>предложил </a:t>
            </a:r>
            <a:r>
              <a:rPr lang="ru-RU" sz="2400" dirty="0">
                <a:solidFill>
                  <a:srgbClr val="000000"/>
                </a:solidFill>
                <a:latin typeface="Times New Roman" pitchFamily="18" charset="0"/>
              </a:rPr>
              <a:t>отделять десятичные знаки </a:t>
            </a:r>
            <a:r>
              <a:rPr lang="ru-RU" sz="2400" dirty="0" smtClean="0">
                <a:solidFill>
                  <a:srgbClr val="000000"/>
                </a:solidFill>
                <a:latin typeface="Times New Roman" pitchFamily="18" charset="0"/>
              </a:rPr>
              <a:t>от </a:t>
            </a:r>
            <a:r>
              <a:rPr lang="ru-RU" sz="2400" dirty="0">
                <a:solidFill>
                  <a:srgbClr val="000000"/>
                </a:solidFill>
                <a:latin typeface="Times New Roman" pitchFamily="18" charset="0"/>
              </a:rPr>
              <a:t>целого числа либо запятой, либо точкой</a:t>
            </a:r>
            <a:endParaRPr lang="ru-RU" sz="2400" dirty="0"/>
          </a:p>
        </p:txBody>
      </p:sp>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3356992"/>
            <a:ext cx="2232248" cy="2484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72126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Дроби в Древнем Египте</a:t>
            </a:r>
            <a:br>
              <a:rPr lang="ru-RU"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br>
            <a:r>
              <a:rPr lang="ru-RU" dirty="0" smtClean="0"/>
              <a:t>              </a:t>
            </a:r>
            <a:endParaRPr lang="ru-RU" dirty="0"/>
          </a:p>
        </p:txBody>
      </p:sp>
      <p:sp>
        <p:nvSpPr>
          <p:cNvPr id="3" name="Объект 2"/>
          <p:cNvSpPr>
            <a:spLocks noGrp="1"/>
          </p:cNvSpPr>
          <p:nvPr>
            <p:ph idx="1"/>
          </p:nvPr>
        </p:nvSpPr>
        <p:spPr/>
        <p:txBody>
          <a:bodyPr/>
          <a:lstStyle/>
          <a:p>
            <a:r>
              <a:rPr lang="ru-RU" sz="2400" dirty="0">
                <a:solidFill>
                  <a:schemeClr val="tx1"/>
                </a:solidFill>
              </a:rPr>
              <a:t>В Древнем Египте некоторые дроби имели свои особые названия – а именно, часто возникающие на практике 1/2, 1/3, 2/3, 1/4, 3/4, 1/6 и </a:t>
            </a:r>
            <a:r>
              <a:rPr lang="ru-RU" sz="2400" dirty="0" smtClean="0">
                <a:solidFill>
                  <a:schemeClr val="tx1"/>
                </a:solidFill>
              </a:rPr>
              <a:t>1/8,  </a:t>
            </a:r>
            <a:r>
              <a:rPr lang="ru-RU" sz="2400" dirty="0">
                <a:solidFill>
                  <a:schemeClr val="tx1"/>
                </a:solidFill>
              </a:rPr>
              <a:t>их поэтому иногда также называют «египетскими»; эти дроби имели свое написание: вытянутый горизонтальный </a:t>
            </a:r>
            <a:r>
              <a:rPr lang="ru-RU" sz="2400" dirty="0" err="1">
                <a:solidFill>
                  <a:schemeClr val="tx1"/>
                </a:solidFill>
              </a:rPr>
              <a:t>овальчик</a:t>
            </a:r>
            <a:r>
              <a:rPr lang="ru-RU" sz="2400" dirty="0">
                <a:solidFill>
                  <a:schemeClr val="tx1"/>
                </a:solidFill>
              </a:rPr>
              <a:t> и под ним обозначение знаменателя. Остальные дроби они записывали в виде суммы долей. Дробь 7/8 записывали в виде долей: </a:t>
            </a:r>
            <a:r>
              <a:rPr lang="ru-RU" sz="2400" dirty="0" smtClean="0">
                <a:solidFill>
                  <a:schemeClr val="tx1"/>
                </a:solidFill>
              </a:rPr>
              <a:t>1/2+1/4+1/8</a:t>
            </a:r>
            <a:r>
              <a:rPr lang="ru-RU" sz="2400" dirty="0">
                <a:solidFill>
                  <a:schemeClr val="tx1"/>
                </a:solidFill>
              </a:rPr>
              <a:t>. </a:t>
            </a:r>
          </a:p>
          <a:p>
            <a:endParaRPr lang="ru-RU" dirty="0"/>
          </a:p>
        </p:txBody>
      </p:sp>
      <p:pic>
        <p:nvPicPr>
          <p:cNvPr id="4" name="Picture 17"/>
          <p:cNvPicPr>
            <a:picLocks noChangeAspect="1" noChangeArrowheads="1"/>
          </p:cNvPicPr>
          <p:nvPr/>
        </p:nvPicPr>
        <p:blipFill>
          <a:blip r:embed="rId2">
            <a:extLst>
              <a:ext uri="{28A0092B-C50C-407E-A947-70E740481C1C}">
                <a14:useLocalDpi xmlns:a14="http://schemas.microsoft.com/office/drawing/2010/main" val="0"/>
              </a:ext>
            </a:extLst>
          </a:blip>
          <a:srcRect l="42570" t="47351" r="28622" b="46339"/>
          <a:stretch>
            <a:fillRect/>
          </a:stretch>
        </p:blipFill>
        <p:spPr bwMode="auto">
          <a:xfrm>
            <a:off x="3204828" y="4365104"/>
            <a:ext cx="396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l="46312" t="33675" r="32468" b="58495"/>
          <a:stretch>
            <a:fillRect/>
          </a:stretch>
        </p:blipFill>
        <p:spPr bwMode="auto">
          <a:xfrm>
            <a:off x="3204828" y="2492896"/>
            <a:ext cx="3672408" cy="10163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5857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r>
              <a:rPr lang="ru-RU" sz="3200" dirty="0" smtClean="0">
                <a:solidFill>
                  <a:schemeClr val="tx1"/>
                </a:solidFill>
              </a:rPr>
              <a:t>Папирус </a:t>
            </a:r>
            <a:r>
              <a:rPr lang="ru-RU" sz="3200" dirty="0" err="1" smtClean="0">
                <a:solidFill>
                  <a:schemeClr val="tx1"/>
                </a:solidFill>
              </a:rPr>
              <a:t>Ринда</a:t>
            </a:r>
            <a:endParaRPr lang="ru-RU" dirty="0">
              <a:solidFill>
                <a:schemeClr val="tx1"/>
              </a:solidFill>
            </a:endParaRPr>
          </a:p>
        </p:txBody>
      </p:sp>
      <p:sp>
        <p:nvSpPr>
          <p:cNvPr id="3" name="Объект 2"/>
          <p:cNvSpPr>
            <a:spLocks noGrp="1"/>
          </p:cNvSpPr>
          <p:nvPr>
            <p:ph idx="1"/>
          </p:nvPr>
        </p:nvSpPr>
        <p:spPr>
          <a:xfrm>
            <a:off x="685800" y="2924943"/>
            <a:ext cx="7198568" cy="2592289"/>
          </a:xfrm>
        </p:spPr>
        <p:txBody>
          <a:bodyPr/>
          <a:lstStyle/>
          <a:p>
            <a:r>
              <a:rPr lang="ru-RU" sz="2000" dirty="0">
                <a:solidFill>
                  <a:schemeClr val="tx1"/>
                </a:solidFill>
              </a:rPr>
              <a:t>написан писцом по имени </a:t>
            </a:r>
            <a:r>
              <a:rPr lang="ru-RU" sz="2000" dirty="0" err="1">
                <a:solidFill>
                  <a:schemeClr val="tx1"/>
                </a:solidFill>
              </a:rPr>
              <a:t>Ахмес</a:t>
            </a:r>
            <a:r>
              <a:rPr lang="ru-RU" sz="2000" dirty="0">
                <a:solidFill>
                  <a:schemeClr val="tx1"/>
                </a:solidFill>
              </a:rPr>
              <a:t> примерно в 1650 г. до нашей эры.</a:t>
            </a:r>
            <a:endParaRPr lang="ru-RU" sz="2000" dirty="0" smtClean="0">
              <a:solidFill>
                <a:schemeClr val="tx1"/>
              </a:solidFill>
            </a:endParaRPr>
          </a:p>
          <a:p>
            <a:r>
              <a:rPr lang="ru-RU" sz="2000" dirty="0" smtClean="0">
                <a:solidFill>
                  <a:schemeClr val="tx1"/>
                </a:solidFill>
              </a:rPr>
              <a:t>В </a:t>
            </a:r>
            <a:r>
              <a:rPr lang="ru-RU" sz="2000" dirty="0">
                <a:solidFill>
                  <a:schemeClr val="tx1"/>
                </a:solidFill>
              </a:rPr>
              <a:t>папирусе есть задача: разделить семь хлебов между восемью людьми. Если резать каждый хлеб на 8 частей, придётся сделать 49 разрезов. А по–</a:t>
            </a:r>
            <a:r>
              <a:rPr lang="ru-RU" sz="2000" dirty="0" err="1">
                <a:solidFill>
                  <a:schemeClr val="tx1"/>
                </a:solidFill>
              </a:rPr>
              <a:t>египетски</a:t>
            </a:r>
            <a:r>
              <a:rPr lang="ru-RU" sz="2000" dirty="0">
                <a:solidFill>
                  <a:schemeClr val="tx1"/>
                </a:solidFill>
              </a:rPr>
              <a:t> эта задача решалась так. Дробь 7/8 записывали в виде долей: ½+1/4+1/8. Теперь ясно, что надо 4 хлеба разрезать пополам, 2 хлеба на 4 части и только один хлеб – на 8 частей (всего 17 разрезов). </a:t>
            </a:r>
          </a:p>
          <a:p>
            <a:endParaRPr lang="ru-RU" dirty="0"/>
          </a:p>
        </p:txBody>
      </p:sp>
      <p:pic>
        <p:nvPicPr>
          <p:cNvPr id="4" name="Picture 7" descr="papirus_rind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476672"/>
            <a:ext cx="3916142" cy="242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054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36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836712"/>
            <a:ext cx="8229600" cy="807368"/>
          </a:xfrm>
        </p:spPr>
        <p:txBody>
          <a:bodyPr/>
          <a:lstStyle/>
          <a:p>
            <a:r>
              <a:rPr lang="ru-RU"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Дроби в Вавилоне</a:t>
            </a:r>
            <a:br>
              <a:rPr lang="ru-RU"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br>
            <a:endParaRPr lang="ru-RU" dirty="0"/>
          </a:p>
        </p:txBody>
      </p:sp>
      <p:pic>
        <p:nvPicPr>
          <p:cNvPr id="4" name="Picture 6" descr="вавилонская табличка"/>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12160" y="2132856"/>
            <a:ext cx="2686050" cy="361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Прямоугольник 4"/>
          <p:cNvSpPr/>
          <p:nvPr/>
        </p:nvSpPr>
        <p:spPr>
          <a:xfrm>
            <a:off x="1115616" y="2060848"/>
            <a:ext cx="4320480" cy="3933384"/>
          </a:xfrm>
          <a:prstGeom prst="rect">
            <a:avLst/>
          </a:prstGeom>
        </p:spPr>
        <p:txBody>
          <a:bodyPr wrap="square">
            <a:spAutoFit/>
          </a:bodyPr>
          <a:lstStyle/>
          <a:p>
            <a:pPr eaLnBrk="1" hangingPunct="1">
              <a:lnSpc>
                <a:spcPct val="80000"/>
              </a:lnSpc>
            </a:pPr>
            <a:r>
              <a:rPr lang="ru-RU" sz="2400" b="1" dirty="0">
                <a:solidFill>
                  <a:schemeClr val="accent1">
                    <a:lumMod val="50000"/>
                  </a:schemeClr>
                </a:solidFill>
              </a:rPr>
              <a:t>Вавилоняне пользовались всего двумя цифрами. Вертикальная черточка обозначала одну единицу, а угол из двух лежащих черточек – десять. Эти черточки у них получались в виде клиньев, потому что вавилоняне писали острой палочкой на сырых глиняных дощечках, которые потом сушили и обжигали</a:t>
            </a:r>
            <a:r>
              <a:rPr lang="ru-RU" sz="2400" dirty="0">
                <a:solidFill>
                  <a:schemeClr val="accent1">
                    <a:lumMod val="50000"/>
                  </a:schemeClr>
                </a:solidFill>
              </a:rPr>
              <a:t>.</a:t>
            </a:r>
          </a:p>
        </p:txBody>
      </p:sp>
    </p:spTree>
    <p:extLst>
      <p:ext uri="{BB962C8B-B14F-4D97-AF65-F5344CB8AC3E}">
        <p14:creationId xmlns:p14="http://schemas.microsoft.com/office/powerpoint/2010/main" val="1423380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anim calcmode="lin" valueType="num">
                                      <p:cBhvr>
                                        <p:cTn id="9" dur="2000" fill="hold"/>
                                        <p:tgtEl>
                                          <p:spTgt spid="4"/>
                                        </p:tgtEl>
                                        <p:attrNameLst>
                                          <p:attrName>style.rotation</p:attrName>
                                        </p:attrNameLst>
                                      </p:cBhvr>
                                      <p:tavLst>
                                        <p:tav tm="0">
                                          <p:val>
                                            <p:fltVal val="360"/>
                                          </p:val>
                                        </p:tav>
                                        <p:tav tm="100000">
                                          <p:val>
                                            <p:fltVal val="0"/>
                                          </p:val>
                                        </p:tav>
                                      </p:tavLst>
                                    </p:anim>
                                    <p:animEffect transition="in" filter="fade">
                                      <p:cBhvr>
                                        <p:cTn id="1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27584" y="502045"/>
            <a:ext cx="7632848" cy="5115246"/>
          </a:xfrm>
          <a:prstGeom prst="rect">
            <a:avLst/>
          </a:prstGeom>
        </p:spPr>
        <p:txBody>
          <a:bodyPr wrap="square">
            <a:spAutoFit/>
          </a:bodyPr>
          <a:lstStyle/>
          <a:p>
            <a:pPr eaLnBrk="1" hangingPunct="1">
              <a:lnSpc>
                <a:spcPct val="80000"/>
              </a:lnSpc>
            </a:pPr>
            <a:r>
              <a:rPr lang="ru-RU" sz="2400" b="1" dirty="0">
                <a:solidFill>
                  <a:schemeClr val="accent1">
                    <a:lumMod val="50000"/>
                  </a:schemeClr>
                </a:solidFill>
              </a:rPr>
              <a:t>В древнем Вавилоне </a:t>
            </a:r>
            <a:r>
              <a:rPr lang="ru-RU" sz="2400" b="1" dirty="0" smtClean="0">
                <a:solidFill>
                  <a:schemeClr val="accent1">
                    <a:lumMod val="50000"/>
                  </a:schemeClr>
                </a:solidFill>
              </a:rPr>
              <a:t>пользовались шестидесятеричными дробями. </a:t>
            </a:r>
            <a:r>
              <a:rPr lang="ru-RU" sz="2400" b="1" dirty="0">
                <a:solidFill>
                  <a:schemeClr val="accent1">
                    <a:lumMod val="50000"/>
                  </a:schemeClr>
                </a:solidFill>
              </a:rPr>
              <a:t>Исследователи по-разному объясняют появление у вавилонян шестидесятеричной системы счисления. Скорее всего здесь учитывалось основание 60, которое кратно 2, 3, 4, 5, 6, 10, 12, 15, 20, 30 и 60, что значительно облегчает всякие расчеты. В этом отношении шестидесятеричные дроби можно сравнить с нашими десятичными дробями. Вместо слов «шестидесятые доли», «три тысячи шестисотые доли» говорили короче: «первые малые доли», «вторые малые доли». От этого и произошли наши слова «минута» (по латыни «меньшая») и «секунда» (по латыни «вторая»). Так что вавилонский способ обозначения дробей сохранил своё значение до сих пор. </a:t>
            </a:r>
          </a:p>
        </p:txBody>
      </p:sp>
    </p:spTree>
    <p:extLst>
      <p:ext uri="{BB962C8B-B14F-4D97-AF65-F5344CB8AC3E}">
        <p14:creationId xmlns:p14="http://schemas.microsoft.com/office/powerpoint/2010/main" val="4242986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4"/>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2656"/>
            <a:ext cx="8229600" cy="1143000"/>
          </a:xfrm>
        </p:spPr>
        <p:txBody>
          <a:bodyPr/>
          <a:lstStyle/>
          <a:p>
            <a:r>
              <a:rPr lang="ru-RU"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Дроби в Древнем Риме</a:t>
            </a:r>
            <a:br>
              <a:rPr lang="ru-RU"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br>
            <a:endParaRPr lang="ru-RU" dirty="0"/>
          </a:p>
        </p:txBody>
      </p:sp>
      <p:sp>
        <p:nvSpPr>
          <p:cNvPr id="3" name="Объект 2"/>
          <p:cNvSpPr>
            <a:spLocks noGrp="1"/>
          </p:cNvSpPr>
          <p:nvPr>
            <p:ph idx="1"/>
          </p:nvPr>
        </p:nvSpPr>
        <p:spPr>
          <a:xfrm>
            <a:off x="611560" y="1484784"/>
            <a:ext cx="7848600" cy="4144963"/>
          </a:xfrm>
        </p:spPr>
        <p:txBody>
          <a:bodyPr/>
          <a:lstStyle/>
          <a:p>
            <a:pPr eaLnBrk="1" hangingPunct="1">
              <a:lnSpc>
                <a:spcPct val="80000"/>
              </a:lnSpc>
              <a:buFontTx/>
              <a:buNone/>
            </a:pPr>
            <a:r>
              <a:rPr lang="ru-RU" dirty="0"/>
              <a:t> </a:t>
            </a:r>
            <a:r>
              <a:rPr lang="ru-RU" dirty="0">
                <a:solidFill>
                  <a:schemeClr val="tx1"/>
                </a:solidFill>
              </a:rPr>
              <a:t>С</a:t>
            </a:r>
            <a:r>
              <a:rPr lang="ru-RU" dirty="0" smtClean="0">
                <a:solidFill>
                  <a:schemeClr val="tx1"/>
                </a:solidFill>
              </a:rPr>
              <a:t>истема дробей </a:t>
            </a:r>
            <a:r>
              <a:rPr lang="ru-RU" dirty="0">
                <a:solidFill>
                  <a:schemeClr val="tx1"/>
                </a:solidFill>
              </a:rPr>
              <a:t>в Древнем </a:t>
            </a:r>
            <a:r>
              <a:rPr lang="ru-RU" dirty="0" smtClean="0">
                <a:solidFill>
                  <a:schemeClr val="tx1"/>
                </a:solidFill>
              </a:rPr>
              <a:t>Риме основывалась </a:t>
            </a:r>
            <a:r>
              <a:rPr lang="ru-RU" dirty="0">
                <a:solidFill>
                  <a:schemeClr val="tx1"/>
                </a:solidFill>
              </a:rPr>
              <a:t>на делении на 12 долей </a:t>
            </a:r>
            <a:r>
              <a:rPr lang="ru-RU" dirty="0" smtClean="0">
                <a:solidFill>
                  <a:schemeClr val="tx1"/>
                </a:solidFill>
              </a:rPr>
              <a:t>единицы </a:t>
            </a:r>
            <a:r>
              <a:rPr lang="ru-RU" dirty="0">
                <a:solidFill>
                  <a:schemeClr val="tx1"/>
                </a:solidFill>
              </a:rPr>
              <a:t>веса, которая называлась асс. Двенадцатую долю асса называли унцией. А путь, время и другие величины сравнивали с наглядной вещью - весом. Например, римлянин мог сказать, что он прошел семь унций пути или прочел пять унций </a:t>
            </a:r>
            <a:r>
              <a:rPr lang="ru-RU" dirty="0" smtClean="0">
                <a:solidFill>
                  <a:schemeClr val="tx1"/>
                </a:solidFill>
              </a:rPr>
              <a:t>книги. А </a:t>
            </a:r>
            <a:r>
              <a:rPr lang="ru-RU" dirty="0">
                <a:solidFill>
                  <a:schemeClr val="tx1"/>
                </a:solidFill>
              </a:rPr>
              <a:t>для дробей, получающихся сокращением дробей со знаменателем 12 или раздроблением двенадцатых долей на более мелкие, были особые названия. </a:t>
            </a:r>
          </a:p>
          <a:p>
            <a:pPr eaLnBrk="1" hangingPunct="1">
              <a:lnSpc>
                <a:spcPct val="80000"/>
              </a:lnSpc>
              <a:buFontTx/>
              <a:buNone/>
            </a:pPr>
            <a:r>
              <a:rPr lang="ru-RU" sz="2000" dirty="0"/>
              <a:t> </a:t>
            </a:r>
            <a:endParaRPr lang="ru-RU" dirty="0"/>
          </a:p>
        </p:txBody>
      </p:sp>
    </p:spTree>
    <p:extLst>
      <p:ext uri="{BB962C8B-B14F-4D97-AF65-F5344CB8AC3E}">
        <p14:creationId xmlns:p14="http://schemas.microsoft.com/office/powerpoint/2010/main" val="3438990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836712"/>
            <a:ext cx="7560840" cy="461665"/>
          </a:xfrm>
          <a:prstGeom prst="rect">
            <a:avLst/>
          </a:prstGeom>
        </p:spPr>
        <p:txBody>
          <a:bodyPr wrap="square">
            <a:spAutoFit/>
          </a:bodyPr>
          <a:lstStyle/>
          <a:p>
            <a:r>
              <a:rPr lang="ru-RU" sz="2400" dirty="0" smtClean="0"/>
              <a:t>Применялось </a:t>
            </a:r>
            <a:r>
              <a:rPr lang="ru-RU" sz="2400" dirty="0"/>
              <a:t>18 различных названий </a:t>
            </a:r>
            <a:r>
              <a:rPr lang="ru-RU" sz="2400" dirty="0" smtClean="0"/>
              <a:t>дробей. </a:t>
            </a:r>
            <a:endParaRPr lang="ru-RU" sz="2400" dirty="0"/>
          </a:p>
        </p:txBody>
      </p:sp>
      <p:sp>
        <p:nvSpPr>
          <p:cNvPr id="3" name="Прямоугольник 2"/>
          <p:cNvSpPr/>
          <p:nvPr/>
        </p:nvSpPr>
        <p:spPr>
          <a:xfrm>
            <a:off x="902452" y="2780928"/>
            <a:ext cx="6984776" cy="2751522"/>
          </a:xfrm>
          <a:prstGeom prst="rect">
            <a:avLst/>
          </a:prstGeom>
        </p:spPr>
        <p:txBody>
          <a:bodyPr wrap="square">
            <a:spAutoFit/>
          </a:bodyPr>
          <a:lstStyle/>
          <a:p>
            <a:pPr eaLnBrk="1" hangingPunct="1">
              <a:lnSpc>
                <a:spcPct val="80000"/>
              </a:lnSpc>
            </a:pPr>
            <a:r>
              <a:rPr lang="ru-RU" sz="2400" dirty="0"/>
              <a:t>Чтобы работать с дробями, надо было помнить для этих дробей таблицу сложения и таблицу умножения. Поэтому римские купцы твёрдо знали, что при сложении </a:t>
            </a:r>
            <a:r>
              <a:rPr lang="ru-RU" sz="2400" dirty="0" err="1"/>
              <a:t>триенса</a:t>
            </a:r>
            <a:r>
              <a:rPr lang="ru-RU" sz="2400" dirty="0"/>
              <a:t> (1/3 асса) и </a:t>
            </a:r>
            <a:r>
              <a:rPr lang="ru-RU" sz="2400" dirty="0" err="1"/>
              <a:t>секстанса</a:t>
            </a:r>
            <a:r>
              <a:rPr lang="ru-RU" sz="2400" dirty="0"/>
              <a:t> получается </a:t>
            </a:r>
            <a:r>
              <a:rPr lang="ru-RU" sz="2400" dirty="0" err="1"/>
              <a:t>семис</a:t>
            </a:r>
            <a:r>
              <a:rPr lang="ru-RU" sz="2400" dirty="0"/>
              <a:t>, а при умножении беса (2/3 асса) на </a:t>
            </a:r>
            <a:r>
              <a:rPr lang="ru-RU" sz="2400" dirty="0" err="1"/>
              <a:t>сескунцию</a:t>
            </a:r>
            <a:r>
              <a:rPr lang="ru-RU" sz="2400" dirty="0"/>
              <a:t> (2/3 унции, т.е.1/8 асса) получается унция. Для облегчения работы составлялись специальные таблицы, некоторые из которых дошли до нас. </a:t>
            </a:r>
          </a:p>
        </p:txBody>
      </p:sp>
      <p:pic>
        <p:nvPicPr>
          <p:cNvPr id="4" name="Picture 6" descr="250px-1_oz_of_Gold"/>
          <p:cNvPicPr>
            <a:picLocks noChangeAspect="1" noChangeArrowheads="1"/>
          </p:cNvPicPr>
          <p:nvPr/>
        </p:nvPicPr>
        <p:blipFill>
          <a:blip r:embed="rId2">
            <a:extLst>
              <a:ext uri="{28A0092B-C50C-407E-A947-70E740481C1C}">
                <a14:useLocalDpi xmlns:a14="http://schemas.microsoft.com/office/drawing/2010/main" val="0"/>
              </a:ext>
            </a:extLst>
          </a:blip>
          <a:srcRect l="7779" t="6972" b="12854"/>
          <a:stretch>
            <a:fillRect/>
          </a:stretch>
        </p:blipFill>
        <p:spPr>
          <a:xfrm>
            <a:off x="971600" y="1298377"/>
            <a:ext cx="2160240" cy="139713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Прямоугольник 4"/>
          <p:cNvSpPr/>
          <p:nvPr/>
        </p:nvSpPr>
        <p:spPr>
          <a:xfrm>
            <a:off x="3320948" y="1556792"/>
            <a:ext cx="4572000" cy="707886"/>
          </a:xfrm>
          <a:prstGeom prst="rect">
            <a:avLst/>
          </a:prstGeom>
        </p:spPr>
        <p:txBody>
          <a:bodyPr>
            <a:spAutoFit/>
          </a:bodyPr>
          <a:lstStyle/>
          <a:p>
            <a:pPr algn="ctr"/>
            <a:r>
              <a:rPr lang="ru-RU" sz="2000" dirty="0">
                <a:solidFill>
                  <a:srgbClr val="C00000"/>
                </a:solidFill>
              </a:rPr>
              <a:t>1 тройская унция золота — мера веса драгоценных металлов</a:t>
            </a:r>
          </a:p>
        </p:txBody>
      </p:sp>
    </p:spTree>
    <p:extLst>
      <p:ext uri="{BB962C8B-B14F-4D97-AF65-F5344CB8AC3E}">
        <p14:creationId xmlns:p14="http://schemas.microsoft.com/office/powerpoint/2010/main" val="2831506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36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2564904"/>
            <a:ext cx="7772400" cy="1470025"/>
          </a:xfrm>
        </p:spPr>
        <p:txBody>
          <a:bodyPr/>
          <a:lstStyle/>
          <a:p>
            <a:r>
              <a:rPr lang="ru-RU" sz="3200" dirty="0" smtClean="0">
                <a:solidFill>
                  <a:schemeClr val="tx1"/>
                </a:solidFill>
              </a:rPr>
              <a:t>Итак, начиная со </a:t>
            </a:r>
            <a:r>
              <a:rPr lang="en-US" sz="3200" dirty="0" smtClean="0">
                <a:solidFill>
                  <a:schemeClr val="tx1"/>
                </a:solidFill>
              </a:rPr>
              <a:t>II</a:t>
            </a:r>
            <a:r>
              <a:rPr lang="ru-RU" sz="3200" dirty="0" smtClean="0">
                <a:solidFill>
                  <a:schemeClr val="tx1"/>
                </a:solidFill>
              </a:rPr>
              <a:t> века учеными разных стран, независимо друг от друга были изобретены десятичные дроби. Изучая историю десятичных дробей, мы узнаем, как ученые изображали десятичные дроби, кто придумал отделять целую часть от дробной с помощью запятой.</a:t>
            </a:r>
            <a:endParaRPr lang="ru-RU" sz="3200" dirty="0">
              <a:solidFill>
                <a:schemeClr val="tx1"/>
              </a:solidFill>
            </a:endParaRPr>
          </a:p>
        </p:txBody>
      </p:sp>
    </p:spTree>
    <p:extLst>
      <p:ext uri="{BB962C8B-B14F-4D97-AF65-F5344CB8AC3E}">
        <p14:creationId xmlns:p14="http://schemas.microsoft.com/office/powerpoint/2010/main" val="19770254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63450" y="836712"/>
            <a:ext cx="4169860"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Литература</a:t>
            </a: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Заголовок 2"/>
          <p:cNvSpPr>
            <a:spLocks noGrp="1"/>
          </p:cNvSpPr>
          <p:nvPr>
            <p:ph type="title"/>
          </p:nvPr>
        </p:nvSpPr>
        <p:spPr/>
        <p:txBody>
          <a:bodyPr/>
          <a:lstStyle/>
          <a:p>
            <a:endParaRPr lang="ru-RU"/>
          </a:p>
        </p:txBody>
      </p:sp>
      <p:sp>
        <p:nvSpPr>
          <p:cNvPr id="4" name="Объект 3"/>
          <p:cNvSpPr>
            <a:spLocks noGrp="1"/>
          </p:cNvSpPr>
          <p:nvPr>
            <p:ph idx="1"/>
          </p:nvPr>
        </p:nvSpPr>
        <p:spPr/>
        <p:txBody>
          <a:bodyPr/>
          <a:lstStyle/>
          <a:p>
            <a:r>
              <a:rPr lang="ru-RU" dirty="0" err="1">
                <a:solidFill>
                  <a:srgbClr val="191800"/>
                </a:solidFill>
              </a:rPr>
              <a:t>Виленкин</a:t>
            </a:r>
            <a:r>
              <a:rPr lang="ru-RU" dirty="0">
                <a:solidFill>
                  <a:srgbClr val="191800"/>
                </a:solidFill>
              </a:rPr>
              <a:t> Н.Я. « Из истории </a:t>
            </a:r>
            <a:r>
              <a:rPr lang="ru-RU" dirty="0" smtClean="0">
                <a:solidFill>
                  <a:srgbClr val="191800"/>
                </a:solidFill>
              </a:rPr>
              <a:t>дробей»</a:t>
            </a:r>
          </a:p>
          <a:p>
            <a:r>
              <a:rPr lang="ru-RU" dirty="0" smtClean="0">
                <a:solidFill>
                  <a:srgbClr val="191800"/>
                </a:solidFill>
              </a:rPr>
              <a:t>Фридман </a:t>
            </a:r>
            <a:r>
              <a:rPr lang="ru-RU" dirty="0">
                <a:solidFill>
                  <a:srgbClr val="191800"/>
                </a:solidFill>
              </a:rPr>
              <a:t>Л.М.  «Изучаем математику</a:t>
            </a:r>
            <a:r>
              <a:rPr lang="ru-RU" dirty="0" smtClean="0">
                <a:solidFill>
                  <a:srgbClr val="191800"/>
                </a:solidFill>
              </a:rPr>
              <a:t>».</a:t>
            </a:r>
            <a:endParaRPr lang="ru-RU" dirty="0">
              <a:solidFill>
                <a:srgbClr val="191800"/>
              </a:solidFill>
            </a:endParaRPr>
          </a:p>
          <a:p>
            <a:r>
              <a:rPr lang="ru-RU" dirty="0">
                <a:solidFill>
                  <a:srgbClr val="191800"/>
                </a:solidFill>
                <a:hlinkClick r:id="rId2"/>
              </a:rPr>
              <a:t>http://storyof.ru/chisla/istoriya-poyavleniya-matematicheskoj-drobi/</a:t>
            </a:r>
            <a:endParaRPr lang="ru-RU" dirty="0">
              <a:solidFill>
                <a:srgbClr val="191800"/>
              </a:solidFill>
              <a:hlinkClick r:id="rId3"/>
            </a:endParaRPr>
          </a:p>
          <a:p>
            <a:r>
              <a:rPr lang="en-US" dirty="0">
                <a:solidFill>
                  <a:srgbClr val="191800"/>
                </a:solidFill>
                <a:hlinkClick r:id="rId4"/>
              </a:rPr>
              <a:t>www.referatwork.ru</a:t>
            </a:r>
            <a:endParaRPr lang="ru-RU" dirty="0"/>
          </a:p>
        </p:txBody>
      </p:sp>
    </p:spTree>
    <p:extLst>
      <p:ext uri="{BB962C8B-B14F-4D97-AF65-F5344CB8AC3E}">
        <p14:creationId xmlns:p14="http://schemas.microsoft.com/office/powerpoint/2010/main" val="18277158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l" eaLnBrk="1" hangingPunct="1"/>
            <a:r>
              <a:rPr lang="ru-RU" b="1" dirty="0" smtClean="0"/>
              <a:t>               </a:t>
            </a:r>
            <a:r>
              <a:rPr lang="ru-RU" sz="3600" b="1" dirty="0" smtClean="0">
                <a:solidFill>
                  <a:srgbClr val="002060"/>
                </a:solidFill>
                <a:latin typeface="Times New Roman" pitchFamily="18" charset="0"/>
                <a:cs typeface="Times New Roman" pitchFamily="18" charset="0"/>
              </a:rPr>
              <a:t>История возникновения       </a:t>
            </a:r>
            <a:br>
              <a:rPr lang="ru-RU" sz="3600" b="1" dirty="0" smtClean="0">
                <a:solidFill>
                  <a:srgbClr val="002060"/>
                </a:solidFill>
                <a:latin typeface="Times New Roman" pitchFamily="18" charset="0"/>
                <a:cs typeface="Times New Roman" pitchFamily="18" charset="0"/>
              </a:rPr>
            </a:br>
            <a:r>
              <a:rPr lang="ru-RU" sz="3600" b="1" dirty="0" smtClean="0">
                <a:solidFill>
                  <a:srgbClr val="002060"/>
                </a:solidFill>
                <a:latin typeface="Times New Roman" pitchFamily="18" charset="0"/>
                <a:cs typeface="Times New Roman" pitchFamily="18" charset="0"/>
              </a:rPr>
              <a:t>                    десятичных дробей в 			    разных странах</a:t>
            </a:r>
          </a:p>
        </p:txBody>
      </p:sp>
      <p:pic>
        <p:nvPicPr>
          <p:cNvPr id="5" name="Рисунок 4" descr="59916066.gif"/>
          <p:cNvPicPr>
            <a:picLocks noChangeAspect="1"/>
          </p:cNvPicPr>
          <p:nvPr/>
        </p:nvPicPr>
        <p:blipFill>
          <a:blip r:embed="rId2" cstate="print"/>
          <a:srcRect/>
          <a:stretch>
            <a:fillRect/>
          </a:stretch>
        </p:blipFill>
        <p:spPr bwMode="auto">
          <a:xfrm>
            <a:off x="468313" y="692150"/>
            <a:ext cx="2139950" cy="2351088"/>
          </a:xfrm>
          <a:prstGeom prst="rect">
            <a:avLst/>
          </a:prstGeom>
          <a:noFill/>
          <a:ln w="9525">
            <a:noFill/>
            <a:miter lim="800000"/>
            <a:headEnd/>
            <a:tailEnd/>
          </a:ln>
        </p:spPr>
      </p:pic>
      <p:sp>
        <p:nvSpPr>
          <p:cNvPr id="6" name="Содержимое 5"/>
          <p:cNvSpPr>
            <a:spLocks noGrp="1"/>
          </p:cNvSpPr>
          <p:nvPr>
            <p:ph idx="1"/>
          </p:nvPr>
        </p:nvSpPr>
        <p:spPr>
          <a:xfrm>
            <a:off x="2428860" y="2492896"/>
            <a:ext cx="6103580" cy="3938058"/>
          </a:xfrm>
        </p:spPr>
        <p:txBody>
          <a:bodyPr/>
          <a:lstStyle/>
          <a:p>
            <a:pPr eaLnBrk="1" hangingPunct="1">
              <a:buNone/>
              <a:defRPr/>
            </a:pPr>
            <a:r>
              <a:rPr lang="ru-RU" sz="2000" b="1" i="1" dirty="0">
                <a:solidFill>
                  <a:srgbClr val="000000"/>
                </a:solidFill>
                <a:latin typeface="Arial" charset="0"/>
                <a:cs typeface="Arial" charset="0"/>
              </a:rPr>
              <a:t>Уже несколько тысячелетий человечество </a:t>
            </a:r>
            <a:endParaRPr lang="ru-RU" sz="2000" b="1" i="1" dirty="0" smtClean="0">
              <a:solidFill>
                <a:srgbClr val="000000"/>
              </a:solidFill>
              <a:latin typeface="Arial" charset="0"/>
              <a:cs typeface="Arial" charset="0"/>
            </a:endParaRPr>
          </a:p>
          <a:p>
            <a:pPr eaLnBrk="1" hangingPunct="1">
              <a:buNone/>
              <a:defRPr/>
            </a:pPr>
            <a:r>
              <a:rPr lang="ru-RU" sz="2000" b="1" i="1" dirty="0" smtClean="0">
                <a:solidFill>
                  <a:srgbClr val="000000"/>
                </a:solidFill>
                <a:latin typeface="Arial" charset="0"/>
                <a:cs typeface="Arial" charset="0"/>
              </a:rPr>
              <a:t>пользуется </a:t>
            </a:r>
            <a:r>
              <a:rPr lang="ru-RU" sz="2000" b="1" i="1" dirty="0">
                <a:solidFill>
                  <a:srgbClr val="000000"/>
                </a:solidFill>
                <a:latin typeface="Arial" charset="0"/>
                <a:cs typeface="Arial" charset="0"/>
              </a:rPr>
              <a:t>дробными числами, а вот </a:t>
            </a:r>
            <a:endParaRPr lang="ru-RU" sz="2000" b="1" i="1" dirty="0" smtClean="0">
              <a:solidFill>
                <a:srgbClr val="000000"/>
              </a:solidFill>
              <a:latin typeface="Arial" charset="0"/>
              <a:cs typeface="Arial" charset="0"/>
            </a:endParaRPr>
          </a:p>
          <a:p>
            <a:pPr eaLnBrk="1" hangingPunct="1">
              <a:buNone/>
              <a:defRPr/>
            </a:pPr>
            <a:r>
              <a:rPr lang="ru-RU" sz="2000" b="1" i="1" dirty="0" smtClean="0">
                <a:solidFill>
                  <a:srgbClr val="000000"/>
                </a:solidFill>
                <a:latin typeface="Arial" charset="0"/>
                <a:cs typeface="Arial" charset="0"/>
              </a:rPr>
              <a:t>записывать </a:t>
            </a:r>
            <a:r>
              <a:rPr lang="ru-RU" sz="2000" b="1" i="1" dirty="0">
                <a:solidFill>
                  <a:srgbClr val="000000"/>
                </a:solidFill>
                <a:latin typeface="Arial" charset="0"/>
                <a:cs typeface="Arial" charset="0"/>
              </a:rPr>
              <a:t>их удобными </a:t>
            </a:r>
            <a:r>
              <a:rPr lang="ru-RU" sz="2000" b="1" i="1" dirty="0" smtClean="0">
                <a:solidFill>
                  <a:srgbClr val="000000"/>
                </a:solidFill>
                <a:latin typeface="Arial" charset="0"/>
                <a:cs typeface="Arial" charset="0"/>
              </a:rPr>
              <a:t>десятичными</a:t>
            </a:r>
          </a:p>
          <a:p>
            <a:pPr eaLnBrk="1" hangingPunct="1">
              <a:buNone/>
              <a:defRPr/>
            </a:pPr>
            <a:r>
              <a:rPr lang="ru-RU" sz="2000" b="1" i="1" dirty="0" smtClean="0">
                <a:solidFill>
                  <a:srgbClr val="000000"/>
                </a:solidFill>
                <a:latin typeface="Arial" charset="0"/>
                <a:cs typeface="Arial" charset="0"/>
              </a:rPr>
              <a:t>знаками оно </a:t>
            </a:r>
            <a:r>
              <a:rPr lang="ru-RU" sz="2000" b="1" i="1" dirty="0">
                <a:solidFill>
                  <a:srgbClr val="000000"/>
                </a:solidFill>
                <a:latin typeface="Arial" charset="0"/>
                <a:cs typeface="Arial" charset="0"/>
              </a:rPr>
              <a:t>додумалось значительно позже</a:t>
            </a:r>
            <a:r>
              <a:rPr lang="ru-RU" sz="2000" b="1" dirty="0">
                <a:solidFill>
                  <a:srgbClr val="000000"/>
                </a:solidFill>
                <a:latin typeface="Arial" charset="0"/>
                <a:cs typeface="Arial" charset="0"/>
              </a:rPr>
              <a:t>.</a:t>
            </a:r>
            <a:r>
              <a:rPr lang="ru-RU" sz="1800" b="1" dirty="0">
                <a:solidFill>
                  <a:srgbClr val="000000"/>
                </a:solidFill>
                <a:latin typeface="Arial" charset="0"/>
                <a:cs typeface="Arial" charset="0"/>
              </a:rPr>
              <a:t> </a:t>
            </a:r>
            <a:endParaRPr lang="ru-RU" sz="1800" b="1" dirty="0">
              <a:solidFill>
                <a:srgbClr val="000000"/>
              </a:solidFill>
              <a:latin typeface="Times New Roman" pitchFamily="18" charset="0"/>
            </a:endParaRPr>
          </a:p>
          <a:p>
            <a:pPr eaLnBrk="1" hangingPunct="1">
              <a:buFontTx/>
              <a:buNone/>
              <a:defRPr/>
            </a:pPr>
            <a:endParaRPr lang="ru-RU" sz="18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b="1" dirty="0" smtClean="0">
                <a:solidFill>
                  <a:srgbClr val="000000"/>
                </a:solidFill>
                <a:latin typeface="Times New Roman" pitchFamily="18" charset="0"/>
              </a:rPr>
              <a:t/>
            </a:r>
            <a:br>
              <a:rPr lang="ru-RU" sz="3200" b="1" dirty="0" smtClean="0">
                <a:solidFill>
                  <a:srgbClr val="000000"/>
                </a:solidFill>
                <a:latin typeface="Times New Roman" pitchFamily="18" charset="0"/>
              </a:rPr>
            </a:br>
            <a:r>
              <a:rPr lang="ru-RU" sz="3200" b="1" dirty="0">
                <a:solidFill>
                  <a:srgbClr val="000000"/>
                </a:solidFill>
                <a:latin typeface="Times New Roman" pitchFamily="18" charset="0"/>
              </a:rPr>
              <a:t/>
            </a:r>
            <a:br>
              <a:rPr lang="ru-RU" sz="3200" b="1" dirty="0">
                <a:solidFill>
                  <a:srgbClr val="000000"/>
                </a:solidFill>
                <a:latin typeface="Times New Roman" pitchFamily="18" charset="0"/>
              </a:rPr>
            </a:br>
            <a:r>
              <a:rPr lang="ru-RU" sz="3200" b="1" dirty="0" smtClean="0">
                <a:solidFill>
                  <a:srgbClr val="000000"/>
                </a:solidFill>
                <a:latin typeface="Times New Roman" pitchFamily="18" charset="0"/>
              </a:rPr>
              <a:t/>
            </a:r>
            <a:br>
              <a:rPr lang="ru-RU" sz="3200" b="1" dirty="0" smtClean="0">
                <a:solidFill>
                  <a:srgbClr val="000000"/>
                </a:solidFill>
                <a:latin typeface="Times New Roman" pitchFamily="18" charset="0"/>
              </a:rPr>
            </a:br>
            <a:r>
              <a:rPr lang="ru-RU" sz="3200" b="1" dirty="0">
                <a:solidFill>
                  <a:srgbClr val="000000"/>
                </a:solidFill>
                <a:latin typeface="Times New Roman" pitchFamily="18" charset="0"/>
              </a:rPr>
              <a:t/>
            </a:r>
            <a:br>
              <a:rPr lang="ru-RU" sz="3200" b="1" dirty="0">
                <a:solidFill>
                  <a:srgbClr val="000000"/>
                </a:solidFill>
                <a:latin typeface="Times New Roman" pitchFamily="18" charset="0"/>
              </a:rPr>
            </a:br>
            <a:r>
              <a:rPr lang="ru-RU" sz="3200" b="1" dirty="0" smtClean="0">
                <a:solidFill>
                  <a:srgbClr val="000000"/>
                </a:solidFill>
                <a:latin typeface="Times New Roman" pitchFamily="18" charset="0"/>
              </a:rPr>
              <a:t>В </a:t>
            </a:r>
            <a:r>
              <a:rPr lang="ru-RU" sz="3200" b="1" dirty="0">
                <a:solidFill>
                  <a:srgbClr val="000000"/>
                </a:solidFill>
                <a:latin typeface="Times New Roman" pitchFamily="18" charset="0"/>
              </a:rPr>
              <a:t>Древнем Китае уже пользовались десятичной системой мер, </a:t>
            </a:r>
            <a:br>
              <a:rPr lang="ru-RU" sz="3200" b="1" dirty="0">
                <a:solidFill>
                  <a:srgbClr val="000000"/>
                </a:solidFill>
                <a:latin typeface="Times New Roman" pitchFamily="18" charset="0"/>
              </a:rPr>
            </a:br>
            <a:r>
              <a:rPr lang="ru-RU" sz="3200" b="1" dirty="0">
                <a:solidFill>
                  <a:srgbClr val="000000"/>
                </a:solidFill>
                <a:latin typeface="Times New Roman" pitchFamily="18" charset="0"/>
              </a:rPr>
              <a:t>обозначали дробь словами, используя </a:t>
            </a:r>
            <a:br>
              <a:rPr lang="ru-RU" sz="3200" b="1" dirty="0">
                <a:solidFill>
                  <a:srgbClr val="000000"/>
                </a:solidFill>
                <a:latin typeface="Times New Roman" pitchFamily="18" charset="0"/>
              </a:rPr>
            </a:br>
            <a:r>
              <a:rPr lang="ru-RU" sz="3200" b="1" i="1" u="sng" dirty="0">
                <a:solidFill>
                  <a:srgbClr val="000000"/>
                </a:solidFill>
                <a:latin typeface="Times New Roman" pitchFamily="18" charset="0"/>
              </a:rPr>
              <a:t>меры длины</a:t>
            </a:r>
            <a:r>
              <a:rPr lang="ru-RU" sz="3200" b="1" u="sng" dirty="0">
                <a:solidFill>
                  <a:srgbClr val="000000"/>
                </a:solidFill>
                <a:latin typeface="Times New Roman" pitchFamily="18" charset="0"/>
              </a:rPr>
              <a:t> ЧИ</a:t>
            </a:r>
            <a:r>
              <a:rPr lang="ru-RU" sz="3200" b="1" dirty="0">
                <a:solidFill>
                  <a:srgbClr val="000000"/>
                </a:solidFill>
                <a:latin typeface="Times New Roman" pitchFamily="18" charset="0"/>
              </a:rPr>
              <a:t>: </a:t>
            </a:r>
            <a:br>
              <a:rPr lang="ru-RU" sz="3200" b="1" dirty="0">
                <a:solidFill>
                  <a:srgbClr val="000000"/>
                </a:solidFill>
                <a:latin typeface="Times New Roman" pitchFamily="18" charset="0"/>
              </a:rPr>
            </a:br>
            <a:r>
              <a:rPr lang="ru-RU" sz="3200" b="1" i="1" dirty="0" err="1">
                <a:solidFill>
                  <a:srgbClr val="000000"/>
                </a:solidFill>
                <a:latin typeface="Times New Roman" pitchFamily="18" charset="0"/>
              </a:rPr>
              <a:t>цуни</a:t>
            </a:r>
            <a:r>
              <a:rPr lang="ru-RU" sz="3200" b="1" i="1" dirty="0">
                <a:solidFill>
                  <a:srgbClr val="000000"/>
                </a:solidFill>
                <a:latin typeface="Times New Roman" pitchFamily="18" charset="0"/>
              </a:rPr>
              <a:t>, доли, порядковые, шерстинки, тончайшие, паутинки.</a:t>
            </a:r>
            <a:br>
              <a:rPr lang="ru-RU" sz="3200" b="1" i="1" dirty="0">
                <a:solidFill>
                  <a:srgbClr val="000000"/>
                </a:solidFill>
                <a:latin typeface="Times New Roman" pitchFamily="18" charset="0"/>
              </a:rPr>
            </a:br>
            <a:endParaRPr lang="ru-RU" sz="3200" dirty="0"/>
          </a:p>
        </p:txBody>
      </p:sp>
      <p:sp>
        <p:nvSpPr>
          <p:cNvPr id="3" name="Объект 2"/>
          <p:cNvSpPr>
            <a:spLocks noGrp="1"/>
          </p:cNvSpPr>
          <p:nvPr>
            <p:ph sz="half" idx="1"/>
          </p:nvPr>
        </p:nvSpPr>
        <p:spPr>
          <a:xfrm>
            <a:off x="685800" y="1981200"/>
            <a:ext cx="4966320" cy="4144963"/>
          </a:xfrm>
        </p:spPr>
        <p:txBody>
          <a:bodyPr/>
          <a:lstStyle/>
          <a:p>
            <a:endParaRPr lang="ru-RU" dirty="0" smtClean="0"/>
          </a:p>
          <a:p>
            <a:pPr marL="0" indent="0">
              <a:buNone/>
            </a:pPr>
            <a:endParaRPr lang="ru-RU" dirty="0"/>
          </a:p>
          <a:p>
            <a:endParaRPr lang="ru-RU" sz="2400" dirty="0" smtClean="0">
              <a:solidFill>
                <a:schemeClr val="tx1"/>
              </a:solidFill>
            </a:endParaRPr>
          </a:p>
          <a:p>
            <a:pPr marL="0" indent="0">
              <a:buNone/>
            </a:pPr>
            <a:r>
              <a:rPr lang="ru-RU" sz="2400" dirty="0" smtClean="0">
                <a:solidFill>
                  <a:schemeClr val="tx1"/>
                </a:solidFill>
              </a:rPr>
              <a:t>Дробь </a:t>
            </a:r>
            <a:r>
              <a:rPr lang="ru-RU" sz="2400" u="sng" dirty="0" smtClean="0">
                <a:solidFill>
                  <a:schemeClr val="tx1"/>
                </a:solidFill>
              </a:rPr>
              <a:t>21,35436</a:t>
            </a:r>
            <a:r>
              <a:rPr lang="ru-RU" sz="2400" dirty="0" smtClean="0">
                <a:solidFill>
                  <a:schemeClr val="tx1"/>
                </a:solidFill>
              </a:rPr>
              <a:t> записывалась  так:</a:t>
            </a:r>
          </a:p>
          <a:p>
            <a:pPr marL="0" indent="0">
              <a:buNone/>
            </a:pPr>
            <a:r>
              <a:rPr lang="ru-RU" sz="2400" dirty="0" smtClean="0">
                <a:solidFill>
                  <a:schemeClr val="tx1"/>
                </a:solidFill>
              </a:rPr>
              <a:t>2 </a:t>
            </a:r>
            <a:r>
              <a:rPr lang="ru-RU" sz="2400" dirty="0" err="1" smtClean="0">
                <a:solidFill>
                  <a:schemeClr val="tx1"/>
                </a:solidFill>
              </a:rPr>
              <a:t>чжана</a:t>
            </a:r>
            <a:r>
              <a:rPr lang="ru-RU" sz="2400" dirty="0" smtClean="0">
                <a:solidFill>
                  <a:schemeClr val="tx1"/>
                </a:solidFill>
              </a:rPr>
              <a:t>, 1 </a:t>
            </a:r>
            <a:r>
              <a:rPr lang="ru-RU" sz="2400" dirty="0" err="1" smtClean="0">
                <a:solidFill>
                  <a:schemeClr val="tx1"/>
                </a:solidFill>
              </a:rPr>
              <a:t>чи</a:t>
            </a:r>
            <a:r>
              <a:rPr lang="ru-RU" sz="2400" dirty="0" smtClean="0">
                <a:solidFill>
                  <a:schemeClr val="tx1"/>
                </a:solidFill>
              </a:rPr>
              <a:t>, 3 доли, 5 долей, 4 порядковых, 3 шерстинки, 6 тончайших, 0 паутинок</a:t>
            </a:r>
            <a:endParaRPr lang="ru-RU" sz="2400" dirty="0">
              <a:solidFill>
                <a:schemeClr val="tx1"/>
              </a:solidFill>
            </a:endParaRPr>
          </a:p>
        </p:txBody>
      </p:sp>
      <p:pic>
        <p:nvPicPr>
          <p:cNvPr id="5" name="Picture 1" descr="j0195534"/>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6156176" y="2996952"/>
            <a:ext cx="2304256" cy="2838203"/>
          </a:xfrm>
        </p:spPr>
      </p:pic>
    </p:spTree>
    <p:extLst>
      <p:ext uri="{BB962C8B-B14F-4D97-AF65-F5344CB8AC3E}">
        <p14:creationId xmlns:p14="http://schemas.microsoft.com/office/powerpoint/2010/main" val="30746799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611560" y="1011546"/>
            <a:ext cx="5184576" cy="3785652"/>
          </a:xfrm>
          <a:prstGeom prst="rect">
            <a:avLst/>
          </a:prstGeom>
        </p:spPr>
        <p:txBody>
          <a:bodyPr wrap="square">
            <a:spAutoFit/>
          </a:bodyPr>
          <a:lstStyle/>
          <a:p>
            <a:r>
              <a:rPr lang="ru-RU" sz="2400" b="1" dirty="0">
                <a:solidFill>
                  <a:srgbClr val="000000"/>
                </a:solidFill>
              </a:rPr>
              <a:t>Десятичную дробь с помощью</a:t>
            </a:r>
          </a:p>
          <a:p>
            <a:r>
              <a:rPr lang="ru-RU" sz="2400" b="1" dirty="0">
                <a:solidFill>
                  <a:srgbClr val="000000"/>
                </a:solidFill>
              </a:rPr>
              <a:t>цифр и определенных знаков попытался записать арабский математик </a:t>
            </a:r>
            <a:r>
              <a:rPr lang="ru-RU" sz="2400" b="1" dirty="0" err="1" smtClean="0">
                <a:solidFill>
                  <a:srgbClr val="000000"/>
                </a:solidFill>
              </a:rPr>
              <a:t>Абдул_Хасан</a:t>
            </a:r>
            <a:r>
              <a:rPr lang="ru-RU" sz="2400" b="1" dirty="0" smtClean="0">
                <a:solidFill>
                  <a:srgbClr val="000000"/>
                </a:solidFill>
              </a:rPr>
              <a:t> Ахмад Ал-</a:t>
            </a:r>
            <a:r>
              <a:rPr lang="ru-RU" sz="2400" b="1" dirty="0" err="1" smtClean="0">
                <a:solidFill>
                  <a:srgbClr val="000000"/>
                </a:solidFill>
              </a:rPr>
              <a:t>Уклисиди</a:t>
            </a:r>
            <a:r>
              <a:rPr lang="ru-RU" sz="2400" b="1" dirty="0" smtClean="0">
                <a:solidFill>
                  <a:srgbClr val="000000"/>
                </a:solidFill>
              </a:rPr>
              <a:t> </a:t>
            </a:r>
            <a:r>
              <a:rPr lang="ru-RU" sz="2400" b="1" dirty="0">
                <a:solidFill>
                  <a:srgbClr val="000000"/>
                </a:solidFill>
              </a:rPr>
              <a:t>в X </a:t>
            </a:r>
            <a:r>
              <a:rPr lang="ru-RU" sz="2400" b="1" dirty="0" smtClean="0">
                <a:solidFill>
                  <a:srgbClr val="000000"/>
                </a:solidFill>
              </a:rPr>
              <a:t>веке в </a:t>
            </a:r>
            <a:r>
              <a:rPr lang="ru-RU" sz="2400" b="1" i="1" dirty="0">
                <a:solidFill>
                  <a:srgbClr val="000000"/>
                </a:solidFill>
              </a:rPr>
              <a:t>"Книге разделов об индийской арифметике</a:t>
            </a:r>
            <a:r>
              <a:rPr lang="ru-RU" sz="2400" b="1" i="1" dirty="0" smtClean="0">
                <a:solidFill>
                  <a:srgbClr val="000000"/>
                </a:solidFill>
              </a:rPr>
              <a:t>". Целую часть от дробной он отделял вертикальной чертой или писал другим цветом.</a:t>
            </a:r>
            <a:endParaRPr lang="ru-RU" sz="2400" b="1" dirty="0">
              <a:solidFill>
                <a:srgbClr val="000000"/>
              </a:solidFill>
            </a:endParaRPr>
          </a:p>
        </p:txBody>
      </p:sp>
      <p:pic>
        <p:nvPicPr>
          <p:cNvPr id="7" name="Picture 7" descr="аль-Коши рисунок"/>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5436096" y="2276872"/>
            <a:ext cx="3330575" cy="3384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9968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692696"/>
            <a:ext cx="7200800" cy="3416320"/>
          </a:xfrm>
          <a:prstGeom prst="rect">
            <a:avLst/>
          </a:prstGeom>
        </p:spPr>
        <p:txBody>
          <a:bodyPr wrap="square">
            <a:spAutoFit/>
          </a:bodyPr>
          <a:lstStyle/>
          <a:p>
            <a:r>
              <a:rPr lang="ru-RU" sz="2400" dirty="0">
                <a:solidFill>
                  <a:srgbClr val="000000"/>
                </a:solidFill>
              </a:rPr>
              <a:t>Полную теорию десятичных дробей дал узбекский ученый </a:t>
            </a:r>
            <a:r>
              <a:rPr lang="ru-RU" sz="2400" dirty="0" err="1">
                <a:solidFill>
                  <a:schemeClr val="accent2"/>
                </a:solidFill>
                <a:hlinkClick r:id="" action="ppaction://noaction"/>
              </a:rPr>
              <a:t>Джемшид</a:t>
            </a:r>
            <a:r>
              <a:rPr lang="ru-RU" sz="2400" dirty="0">
                <a:solidFill>
                  <a:schemeClr val="accent2"/>
                </a:solidFill>
                <a:hlinkClick r:id="" action="ppaction://noaction"/>
              </a:rPr>
              <a:t> </a:t>
            </a:r>
            <a:r>
              <a:rPr lang="ru-RU" sz="2400" dirty="0" err="1">
                <a:solidFill>
                  <a:schemeClr val="accent2"/>
                </a:solidFill>
                <a:hlinkClick r:id="" action="ppaction://noaction"/>
              </a:rPr>
              <a:t>Гиясэддин</a:t>
            </a:r>
            <a:r>
              <a:rPr lang="ru-RU" sz="2400" dirty="0">
                <a:solidFill>
                  <a:schemeClr val="accent2"/>
                </a:solidFill>
                <a:hlinkClick r:id="" action="ppaction://noaction"/>
              </a:rPr>
              <a:t> ал-Каши</a:t>
            </a:r>
            <a:r>
              <a:rPr lang="ru-RU" sz="2400" dirty="0">
                <a:solidFill>
                  <a:srgbClr val="000000"/>
                </a:solidFill>
                <a:hlinkClick r:id="" action="ppaction://noaction"/>
              </a:rPr>
              <a:t> </a:t>
            </a:r>
            <a:r>
              <a:rPr lang="ru-RU" sz="2400" dirty="0">
                <a:solidFill>
                  <a:srgbClr val="000000"/>
                </a:solidFill>
              </a:rPr>
              <a:t>в книге " Ключ к арифметике", изданной в 1424 году, в которой он показал запись дроби в одну строку числами в десятичной системе и дал правила действия с ними. Ученый пользовался несколькими способами написания дроби: то он применял вертикальную черту, то чернила черного и красного цветов.</a:t>
            </a:r>
            <a:endParaRPr lang="ru-RU" sz="2400" dirty="0"/>
          </a:p>
        </p:txBody>
      </p:sp>
      <p:sp>
        <p:nvSpPr>
          <p:cNvPr id="3" name="Прямоугольник 2"/>
          <p:cNvSpPr/>
          <p:nvPr/>
        </p:nvSpPr>
        <p:spPr>
          <a:xfrm>
            <a:off x="1835696" y="4509120"/>
            <a:ext cx="4572000" cy="1015663"/>
          </a:xfrm>
          <a:prstGeom prst="rect">
            <a:avLst/>
          </a:prstGeom>
        </p:spPr>
        <p:txBody>
          <a:bodyPr>
            <a:spAutoFit/>
          </a:bodyPr>
          <a:lstStyle/>
          <a:p>
            <a:pPr algn="ctr"/>
            <a:r>
              <a:rPr lang="ru-RU" sz="2000" b="1" u="sng" dirty="0">
                <a:solidFill>
                  <a:srgbClr val="FF0000"/>
                </a:solidFill>
              </a:rPr>
              <a:t>Но этот труд до европейских ученых своевременно</a:t>
            </a:r>
          </a:p>
          <a:p>
            <a:pPr algn="ctr"/>
            <a:r>
              <a:rPr lang="ru-RU" sz="2000" b="1" u="sng" dirty="0">
                <a:solidFill>
                  <a:srgbClr val="FF0000"/>
                </a:solidFill>
              </a:rPr>
              <a:t>не дошел !</a:t>
            </a:r>
          </a:p>
        </p:txBody>
      </p:sp>
    </p:spTree>
    <p:extLst>
      <p:ext uri="{BB962C8B-B14F-4D97-AF65-F5344CB8AC3E}">
        <p14:creationId xmlns:p14="http://schemas.microsoft.com/office/powerpoint/2010/main" val="1812069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03648" y="836712"/>
            <a:ext cx="6336704" cy="1200329"/>
          </a:xfrm>
          <a:prstGeom prst="rect">
            <a:avLst/>
          </a:prstGeom>
        </p:spPr>
        <p:txBody>
          <a:bodyPr wrap="square">
            <a:spAutoFit/>
          </a:bodyPr>
          <a:lstStyle/>
          <a:p>
            <a:r>
              <a:rPr lang="ru-RU" sz="2400" b="1" dirty="0">
                <a:solidFill>
                  <a:srgbClr val="002060"/>
                </a:solidFill>
              </a:rPr>
              <a:t>Примерно в </a:t>
            </a:r>
            <a:r>
              <a:rPr lang="en-US" sz="2400" b="1" dirty="0" smtClean="0">
                <a:solidFill>
                  <a:srgbClr val="002060"/>
                </a:solidFill>
              </a:rPr>
              <a:t>XV</a:t>
            </a:r>
            <a:r>
              <a:rPr lang="ru-RU" sz="2400" b="1" dirty="0" smtClean="0">
                <a:solidFill>
                  <a:srgbClr val="002060"/>
                </a:solidFill>
              </a:rPr>
              <a:t> веке  </a:t>
            </a:r>
            <a:r>
              <a:rPr lang="ru-RU" sz="2400" b="1" dirty="0">
                <a:solidFill>
                  <a:srgbClr val="002060"/>
                </a:solidFill>
              </a:rPr>
              <a:t>математики Европы также пытались найти удобную запись десятичной дроби. </a:t>
            </a:r>
          </a:p>
        </p:txBody>
      </p:sp>
      <p:sp>
        <p:nvSpPr>
          <p:cNvPr id="3" name="Прямоугольник 2"/>
          <p:cNvSpPr/>
          <p:nvPr/>
        </p:nvSpPr>
        <p:spPr>
          <a:xfrm>
            <a:off x="3347864" y="2018001"/>
            <a:ext cx="4572508" cy="2246769"/>
          </a:xfrm>
          <a:prstGeom prst="rect">
            <a:avLst/>
          </a:prstGeom>
        </p:spPr>
        <p:txBody>
          <a:bodyPr wrap="square">
            <a:spAutoFit/>
          </a:bodyPr>
          <a:lstStyle/>
          <a:p>
            <a:pPr algn="ctr">
              <a:defRPr/>
            </a:pPr>
            <a:r>
              <a:rPr lang="ru-RU" sz="2000" b="1" dirty="0">
                <a:solidFill>
                  <a:srgbClr val="7030A0"/>
                </a:solidFill>
              </a:rPr>
              <a:t>В книге "Математический канон" </a:t>
            </a:r>
          </a:p>
          <a:p>
            <a:pPr algn="ctr">
              <a:defRPr/>
            </a:pPr>
            <a:r>
              <a:rPr lang="ru-RU" sz="2000" b="1" dirty="0">
                <a:solidFill>
                  <a:srgbClr val="7030A0"/>
                </a:solidFill>
              </a:rPr>
              <a:t>французского математика </a:t>
            </a:r>
          </a:p>
          <a:p>
            <a:pPr algn="ctr">
              <a:defRPr/>
            </a:pPr>
            <a:r>
              <a:rPr lang="ru-RU" sz="2000" b="1" dirty="0">
                <a:solidFill>
                  <a:srgbClr val="7030A0"/>
                </a:solidFill>
              </a:rPr>
              <a:t>Ф. Виета (1540-1603) </a:t>
            </a:r>
          </a:p>
          <a:p>
            <a:pPr algn="ctr">
              <a:defRPr/>
            </a:pPr>
            <a:r>
              <a:rPr lang="ru-RU" sz="2000" b="1" dirty="0">
                <a:solidFill>
                  <a:srgbClr val="7030A0"/>
                </a:solidFill>
              </a:rPr>
              <a:t>десятичная дробь записана так </a:t>
            </a:r>
          </a:p>
          <a:p>
            <a:pPr algn="ctr">
              <a:defRPr/>
            </a:pPr>
            <a:r>
              <a:rPr lang="ru-RU" sz="2000" b="1" dirty="0">
                <a:solidFill>
                  <a:srgbClr val="7030A0"/>
                </a:solidFill>
              </a:rPr>
              <a:t>2 </a:t>
            </a:r>
            <a:r>
              <a:rPr lang="ru-RU" sz="2000" b="1" u="sng" baseline="30000" dirty="0">
                <a:solidFill>
                  <a:srgbClr val="7030A0"/>
                </a:solidFill>
              </a:rPr>
              <a:t>135436</a:t>
            </a:r>
            <a:r>
              <a:rPr lang="ru-RU" sz="2000" b="1" dirty="0">
                <a:solidFill>
                  <a:srgbClr val="7030A0"/>
                </a:solidFill>
              </a:rPr>
              <a:t> - дробная часть подчеркивалась и записывалась выше строки целой части числа</a:t>
            </a:r>
          </a:p>
        </p:txBody>
      </p:sp>
      <p:pic>
        <p:nvPicPr>
          <p:cNvPr id="4" name="Picture 5" descr="С"/>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983" y="2564904"/>
            <a:ext cx="2408884" cy="2520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912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mph" presetSubtype="0" fill="hold" grpId="0" nodeType="clickEffect">
                                  <p:stCondLst>
                                    <p:cond delay="0"/>
                                  </p:stCondLst>
                                  <p:iterate type="lt">
                                    <p:tmPct val="4000"/>
                                  </p:iterate>
                                  <p:childTnLst>
                                    <p:set>
                                      <p:cBhvr override="childStyle">
                                        <p:cTn id="18" dur="500" fill="hold"/>
                                        <p:tgtEl>
                                          <p:spTgt spid="3"/>
                                        </p:tgtEl>
                                        <p:attrNameLst>
                                          <p:attrName>style.color</p:attrName>
                                        </p:attrNameLst>
                                      </p:cBhvr>
                                      <p:to>
                                        <p:clrVal>
                                          <a:schemeClr val="accent2"/>
                                        </p:clrVal>
                                      </p:to>
                                    </p:set>
                                    <p:set>
                                      <p:cBhvr>
                                        <p:cTn id="19" dur="500" fill="hold"/>
                                        <p:tgtEl>
                                          <p:spTgt spid="3"/>
                                        </p:tgtEl>
                                        <p:attrNameLst>
                                          <p:attrName>fillcolor</p:attrName>
                                        </p:attrNameLst>
                                      </p:cBhvr>
                                      <p:to>
                                        <p:clrVal>
                                          <a:schemeClr val="accent2"/>
                                        </p:clrVal>
                                      </p:to>
                                    </p:set>
                                    <p:set>
                                      <p:cBhvr>
                                        <p:cTn id="20" dur="500" fill="hold"/>
                                        <p:tgtEl>
                                          <p:spTgt spid="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1124744"/>
            <a:ext cx="6552728" cy="3847207"/>
          </a:xfrm>
          <a:prstGeom prst="rect">
            <a:avLst/>
          </a:prstGeom>
        </p:spPr>
        <p:txBody>
          <a:bodyPr wrap="square">
            <a:spAutoFit/>
          </a:bodyPr>
          <a:lstStyle/>
          <a:p>
            <a:pPr algn="ctr"/>
            <a:r>
              <a:rPr lang="ru-RU" sz="2400" dirty="0">
                <a:solidFill>
                  <a:srgbClr val="FF0000"/>
                </a:solidFill>
                <a:latin typeface="Times New Roman" pitchFamily="18" charset="0"/>
              </a:rPr>
              <a:t>Лишь в конце XVI  века мысль записывать дробные числа десятичными знаками пришла некоему </a:t>
            </a:r>
            <a:r>
              <a:rPr lang="ru-RU" sz="2800" b="1" dirty="0">
                <a:solidFill>
                  <a:srgbClr val="FF0000"/>
                </a:solidFill>
                <a:latin typeface="Times New Roman" pitchFamily="18" charset="0"/>
              </a:rPr>
              <a:t>Симону </a:t>
            </a:r>
            <a:r>
              <a:rPr lang="ru-RU" sz="2800" b="1" dirty="0" err="1">
                <a:solidFill>
                  <a:srgbClr val="FF0000"/>
                </a:solidFill>
                <a:latin typeface="Times New Roman" pitchFamily="18" charset="0"/>
              </a:rPr>
              <a:t>Стевину</a:t>
            </a:r>
            <a:r>
              <a:rPr lang="ru-RU" sz="2400" dirty="0">
                <a:solidFill>
                  <a:srgbClr val="FF0000"/>
                </a:solidFill>
                <a:latin typeface="Times New Roman" pitchFamily="18" charset="0"/>
              </a:rPr>
              <a:t> </a:t>
            </a:r>
          </a:p>
          <a:p>
            <a:pPr algn="ctr"/>
            <a:r>
              <a:rPr lang="ru-RU" sz="2400" dirty="0">
                <a:solidFill>
                  <a:srgbClr val="FF0000"/>
                </a:solidFill>
                <a:latin typeface="Times New Roman" pitchFamily="18" charset="0"/>
              </a:rPr>
              <a:t>из Фландрии. В своей книге "Десятая" (1585г.) </a:t>
            </a:r>
          </a:p>
          <a:p>
            <a:pPr algn="ctr"/>
            <a:r>
              <a:rPr lang="ru-RU" sz="2400" dirty="0">
                <a:solidFill>
                  <a:srgbClr val="FF0000"/>
                </a:solidFill>
                <a:latin typeface="Times New Roman" pitchFamily="18" charset="0"/>
              </a:rPr>
              <a:t>он излагает теорию десятичных дробей </a:t>
            </a:r>
            <a:r>
              <a:rPr lang="ru-RU" sz="2400" dirty="0" smtClean="0">
                <a:solidFill>
                  <a:srgbClr val="FF0000"/>
                </a:solidFill>
                <a:latin typeface="Times New Roman" pitchFamily="18" charset="0"/>
              </a:rPr>
              <a:t>и</a:t>
            </a:r>
          </a:p>
          <a:p>
            <a:pPr algn="ctr"/>
            <a:r>
              <a:rPr lang="ru-RU" sz="2400" dirty="0" smtClean="0">
                <a:solidFill>
                  <a:srgbClr val="FF0000"/>
                </a:solidFill>
                <a:latin typeface="Times New Roman" pitchFamily="18" charset="0"/>
              </a:rPr>
              <a:t>предлагает писать </a:t>
            </a:r>
            <a:r>
              <a:rPr lang="ru-RU" sz="2400" dirty="0">
                <a:solidFill>
                  <a:srgbClr val="FF0000"/>
                </a:solidFill>
                <a:latin typeface="Times New Roman" pitchFamily="18" charset="0"/>
              </a:rPr>
              <a:t>цифры дробного числа в одну строку с цифрами целого числа, при этом нумеруя их. Например, число записывалось так:</a:t>
            </a:r>
          </a:p>
          <a:p>
            <a:r>
              <a:rPr lang="ru-RU" sz="2400" dirty="0">
                <a:solidFill>
                  <a:srgbClr val="FF0000"/>
                </a:solidFill>
                <a:latin typeface="Times New Roman" pitchFamily="18" charset="0"/>
              </a:rPr>
              <a:t>                  0,3752 =                              </a:t>
            </a:r>
            <a:endParaRPr lang="ru-RU" sz="2400" dirty="0" smtClean="0">
              <a:solidFill>
                <a:srgbClr val="FF0000"/>
              </a:solidFill>
              <a:latin typeface="Times New Roman" pitchFamily="18" charset="0"/>
            </a:endParaRPr>
          </a:p>
          <a:p>
            <a:r>
              <a:rPr lang="ru-RU" sz="2400" dirty="0" smtClean="0">
                <a:solidFill>
                  <a:srgbClr val="FF0000"/>
                </a:solidFill>
                <a:latin typeface="Times New Roman" pitchFamily="18" charset="0"/>
              </a:rPr>
              <a:t>  или          </a:t>
            </a:r>
            <a:r>
              <a:rPr lang="ru-RU" sz="2400" dirty="0">
                <a:solidFill>
                  <a:srgbClr val="FF0000"/>
                </a:solidFill>
                <a:latin typeface="Times New Roman" pitchFamily="18" charset="0"/>
              </a:rPr>
              <a:t>5,13</a:t>
            </a:r>
            <a:r>
              <a:rPr lang="ru-RU" sz="2400" dirty="0" smtClean="0">
                <a:solidFill>
                  <a:srgbClr val="FF0000"/>
                </a:solidFill>
                <a:latin typeface="Times New Roman" pitchFamily="18" charset="0"/>
              </a:rPr>
              <a:t>= </a:t>
            </a:r>
            <a:endParaRPr lang="ru-RU" sz="2400" dirty="0">
              <a:solidFill>
                <a:srgbClr val="FF0000"/>
              </a:solidFill>
              <a:latin typeface="Times New Roman" pitchFamily="18" charset="0"/>
            </a:endParaRPr>
          </a:p>
        </p:txBody>
      </p:sp>
      <p:pic>
        <p:nvPicPr>
          <p:cNvPr id="3" name="Object 4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4149080"/>
            <a:ext cx="1981200" cy="360362"/>
          </a:xfrm>
          <a:prstGeom prst="rect">
            <a:avLst/>
          </a:prstGeom>
          <a:noFill/>
          <a:ln>
            <a:noFill/>
          </a:ln>
          <a:effectLst/>
          <a:extLst>
            <a:ext uri="{909E8E84-426E-40DD-AFC4-6F175D3DCCD1}">
              <a14:hiddenFill xmlns:a14="http://schemas.microsoft.com/office/drawing/2010/main">
                <a:gradFill rotWithShape="0">
                  <a:gsLst>
                    <a:gs pos="0">
                      <a:srgbClr val="CCCCFF"/>
                    </a:gs>
                    <a:gs pos="100000">
                      <a:srgbClr val="FFCCFF"/>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Object 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1880" y="4586753"/>
            <a:ext cx="1524000" cy="363537"/>
          </a:xfrm>
          <a:prstGeom prst="rect">
            <a:avLst/>
          </a:prstGeom>
          <a:noFill/>
          <a:ln>
            <a:noFill/>
          </a:ln>
          <a:effectLst/>
          <a:extLst>
            <a:ext uri="{909E8E84-426E-40DD-AFC4-6F175D3DCCD1}">
              <a14:hiddenFill xmlns:a14="http://schemas.microsoft.com/office/drawing/2010/main">
                <a:gradFill rotWithShape="0">
                  <a:gsLst>
                    <a:gs pos="0">
                      <a:srgbClr val="CCCCFF"/>
                    </a:gs>
                    <a:gs pos="100000">
                      <a:srgbClr val="FFCCFF"/>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65070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872560"/>
            <a:ext cx="5112568" cy="3785652"/>
          </a:xfrm>
          <a:prstGeom prst="rect">
            <a:avLst/>
          </a:prstGeom>
        </p:spPr>
        <p:txBody>
          <a:bodyPr wrap="square">
            <a:spAutoFit/>
          </a:bodyPr>
          <a:lstStyle/>
          <a:p>
            <a:pPr algn="ctr"/>
            <a:r>
              <a:rPr lang="ru-RU" sz="2400" b="1" dirty="0">
                <a:solidFill>
                  <a:schemeClr val="accent1">
                    <a:lumMod val="50000"/>
                  </a:schemeClr>
                </a:solidFill>
                <a:latin typeface="Times New Roman" pitchFamily="18" charset="0"/>
              </a:rPr>
              <a:t>В </a:t>
            </a:r>
            <a:r>
              <a:rPr lang="ru-RU" sz="2400" b="1" dirty="0" smtClean="0">
                <a:solidFill>
                  <a:schemeClr val="accent1">
                    <a:lumMod val="50000"/>
                  </a:schemeClr>
                </a:solidFill>
                <a:latin typeface="Times New Roman" pitchFamily="18" charset="0"/>
              </a:rPr>
              <a:t>этой книге, </a:t>
            </a:r>
            <a:r>
              <a:rPr lang="ru-RU" sz="2400" b="1" dirty="0">
                <a:solidFill>
                  <a:schemeClr val="accent1">
                    <a:lumMod val="50000"/>
                  </a:schemeClr>
                </a:solidFill>
                <a:latin typeface="Times New Roman" pitchFamily="18" charset="0"/>
              </a:rPr>
              <a:t>содержащей всего 7 страниц,</a:t>
            </a:r>
            <a:r>
              <a:rPr lang="ru-RU" sz="2400" b="1" dirty="0" smtClean="0">
                <a:solidFill>
                  <a:schemeClr val="accent1">
                    <a:lumMod val="50000"/>
                  </a:schemeClr>
                </a:solidFill>
                <a:latin typeface="Times New Roman" pitchFamily="18" charset="0"/>
              </a:rPr>
              <a:t> </a:t>
            </a:r>
            <a:r>
              <a:rPr lang="ru-RU" sz="2400" b="1" dirty="0">
                <a:solidFill>
                  <a:schemeClr val="accent1">
                    <a:lumMod val="50000"/>
                  </a:schemeClr>
                </a:solidFill>
                <a:latin typeface="Times New Roman" pitchFamily="18" charset="0"/>
              </a:rPr>
              <a:t>он не только излагает теорию десятичных дробей, но и старается убедить людей пользоваться ими, говоря, что при их использовании "изживаются трудности, распри, ошибки, потери и прочие случайности, обычные спутники расчетов". Его и считают изобретателем десятичных дробей.</a:t>
            </a:r>
          </a:p>
        </p:txBody>
      </p:sp>
      <p:pic>
        <p:nvPicPr>
          <p:cNvPr id="3" name="Picture 4" descr="Стеви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1772816"/>
            <a:ext cx="2305050"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9364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908720"/>
            <a:ext cx="6912768" cy="1938992"/>
          </a:xfrm>
          <a:prstGeom prst="rect">
            <a:avLst/>
          </a:prstGeom>
        </p:spPr>
        <p:txBody>
          <a:bodyPr wrap="square">
            <a:spAutoFit/>
          </a:bodyPr>
          <a:lstStyle/>
          <a:p>
            <a:pPr eaLnBrk="1" hangingPunct="1">
              <a:spcBef>
                <a:spcPct val="50000"/>
              </a:spcBef>
            </a:pPr>
            <a:r>
              <a:rPr lang="ru-RU" sz="2400" b="1" dirty="0">
                <a:solidFill>
                  <a:srgbClr val="000000"/>
                </a:solidFill>
                <a:latin typeface="Times New Roman" pitchFamily="18" charset="0"/>
              </a:rPr>
              <a:t>1571</a:t>
            </a:r>
            <a:r>
              <a:rPr lang="ru-RU" sz="2400" dirty="0">
                <a:solidFill>
                  <a:srgbClr val="000000"/>
                </a:solidFill>
                <a:latin typeface="Times New Roman" pitchFamily="18" charset="0"/>
              </a:rPr>
              <a:t> г. – </a:t>
            </a:r>
            <a:r>
              <a:rPr lang="ru-RU" sz="2400" b="1" dirty="0" err="1">
                <a:solidFill>
                  <a:srgbClr val="000000"/>
                </a:solidFill>
                <a:latin typeface="Times New Roman" pitchFamily="18" charset="0"/>
              </a:rPr>
              <a:t>Иоган</a:t>
            </a:r>
            <a:r>
              <a:rPr lang="ru-RU" sz="2400" dirty="0">
                <a:solidFill>
                  <a:srgbClr val="000000"/>
                </a:solidFill>
                <a:latin typeface="Times New Roman" pitchFamily="18" charset="0"/>
              </a:rPr>
              <a:t> </a:t>
            </a:r>
            <a:r>
              <a:rPr lang="ru-RU" sz="2400" b="1" dirty="0">
                <a:solidFill>
                  <a:srgbClr val="000000"/>
                </a:solidFill>
                <a:latin typeface="Times New Roman" pitchFamily="18" charset="0"/>
              </a:rPr>
              <a:t>Кеплер</a:t>
            </a:r>
            <a:r>
              <a:rPr lang="ru-RU" sz="2400" dirty="0">
                <a:solidFill>
                  <a:srgbClr val="000000"/>
                </a:solidFill>
                <a:latin typeface="Times New Roman" pitchFamily="18" charset="0"/>
              </a:rPr>
              <a:t> предложил современную запись десятичных дробей, т.е. отделение целой части запятой. До него существовали другие варианты: 3,7 писали как 3(0)7 или 3\ 7 или разными чернилами целую и дробную части. </a:t>
            </a: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832" y="3140968"/>
            <a:ext cx="2520280" cy="2804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2250837"/>
      </p:ext>
    </p:extLst>
  </p:cSld>
  <p:clrMapOvr>
    <a:masterClrMapping/>
  </p:clrMapOvr>
  <p:timing>
    <p:tnLst>
      <p:par>
        <p:cTn id="1" dur="indefinite" restart="never" nodeType="tmRoot"/>
      </p:par>
    </p:tnLst>
  </p:timing>
</p:sld>
</file>

<file path=ppt/theme/theme1.xml><?xml version="1.0" encoding="utf-8"?>
<a:theme xmlns:a="http://schemas.openxmlformats.org/drawingml/2006/main" name="10069046">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Them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5A867B"/>
        </a:dk2>
        <a:lt2>
          <a:srgbClr val="B7D760"/>
        </a:lt2>
        <a:accent1>
          <a:srgbClr val="F1F3CF"/>
        </a:accent1>
        <a:accent2>
          <a:srgbClr val="E9CC7A"/>
        </a:accent2>
        <a:accent3>
          <a:srgbClr val="FFFFFF"/>
        </a:accent3>
        <a:accent4>
          <a:srgbClr val="000000"/>
        </a:accent4>
        <a:accent5>
          <a:srgbClr val="F7F8E4"/>
        </a:accent5>
        <a:accent6>
          <a:srgbClr val="D3B96E"/>
        </a:accent6>
        <a:hlink>
          <a:srgbClr val="D1B4C8"/>
        </a:hlink>
        <a:folHlink>
          <a:srgbClr val="96C8D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10069046</Template>
  <TotalTime>338</TotalTime>
  <Words>929</Words>
  <Application>Microsoft Office PowerPoint</Application>
  <PresentationFormat>Экран (4:3)</PresentationFormat>
  <Paragraphs>56</Paragraphs>
  <Slides>18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10069046</vt:lpstr>
      <vt:lpstr>Дроби в Древнем Египте, Вавилоне, Риме. История открытия десятичных дробей</vt:lpstr>
      <vt:lpstr>               История возникновения                            десятичных дробей в        разных странах</vt:lpstr>
      <vt:lpstr>    В Древнем Китае уже пользовались десятичной системой мер,  обозначали дробь словами, используя  меры длины ЧИ:  цуни, доли, порядковые, шерстинки, тончайшие, паутинки.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Дроби в Древнем Египте               </vt:lpstr>
      <vt:lpstr>                           Папирус Ринда</vt:lpstr>
      <vt:lpstr>Дроби в Вавилоне </vt:lpstr>
      <vt:lpstr>Презентация PowerPoint</vt:lpstr>
      <vt:lpstr>Дроби в Древнем Риме </vt:lpstr>
      <vt:lpstr>Презентация PowerPoint</vt:lpstr>
      <vt:lpstr>Итак, начиная со II века учеными разных стран, независимо друг от друга были изобретены десятичные дроби. Изучая историю десятичных дробей, мы узнаем, как ученые изображали десятичные дроби, кто придумал отделять целую часть от дробной с помощью запятой.</vt:lpstr>
      <vt:lpstr>Презентация PowerPoint</vt:lpstr>
    </vt:vector>
  </TitlesOfParts>
  <Company>URTISI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37</cp:revision>
  <dcterms:created xsi:type="dcterms:W3CDTF">2011-08-18T13:52:20Z</dcterms:created>
  <dcterms:modified xsi:type="dcterms:W3CDTF">2013-04-23T10:57:23Z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TC100690461049</vt:lpwstr>
  </property>
</Properties>
</file>